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 id="2147483895" r:id="rId2"/>
  </p:sldMasterIdLst>
  <p:notesMasterIdLst>
    <p:notesMasterId r:id="rId12"/>
  </p:notesMasterIdLst>
  <p:handoutMasterIdLst>
    <p:handoutMasterId r:id="rId13"/>
  </p:handoutMasterIdLst>
  <p:sldIdLst>
    <p:sldId id="256" r:id="rId3"/>
    <p:sldId id="290" r:id="rId4"/>
    <p:sldId id="312" r:id="rId5"/>
    <p:sldId id="313" r:id="rId6"/>
    <p:sldId id="314" r:id="rId7"/>
    <p:sldId id="315" r:id="rId8"/>
    <p:sldId id="316" r:id="rId9"/>
    <p:sldId id="317" r:id="rId10"/>
    <p:sldId id="307" r:id="rId11"/>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CC00"/>
    <a:srgbClr val="0098DB"/>
    <a:srgbClr val="0000FF"/>
    <a:srgbClr val="003399"/>
    <a:srgbClr val="990000"/>
    <a:srgbClr val="00FF00"/>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73951" autoAdjust="0"/>
  </p:normalViewPr>
  <p:slideViewPr>
    <p:cSldViewPr snapToGrid="0">
      <p:cViewPr varScale="1">
        <p:scale>
          <a:sx n="75" d="100"/>
          <a:sy n="75" d="100"/>
        </p:scale>
        <p:origin x="-19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6" d="100"/>
          <a:sy n="76" d="100"/>
        </p:scale>
        <p:origin x="-3360" y="-108"/>
      </p:cViewPr>
      <p:guideLst>
        <p:guide orient="horz" pos="3127"/>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E95165EC-9467-4994-B56E-A09BC8F2AB52}" type="datetimeFigureOut">
              <a:rPr lang="en-GB"/>
              <a:pPr>
                <a:defRPr/>
              </a:pPr>
              <a:t>19/06/2014</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pPr>
              <a:defRPr/>
            </a:pPr>
            <a:fld id="{7FE68EF5-C4BF-4FCC-8552-5CCFC50F7519}" type="slidenum">
              <a:rPr lang="en-GB"/>
              <a:pPr>
                <a:defRPr/>
              </a:pPr>
              <a:t>‹#›</a:t>
            </a:fld>
            <a:endParaRPr lang="en-GB"/>
          </a:p>
        </p:txBody>
      </p:sp>
    </p:spTree>
    <p:extLst>
      <p:ext uri="{BB962C8B-B14F-4D97-AF65-F5344CB8AC3E}">
        <p14:creationId xmlns="" xmlns:p14="http://schemas.microsoft.com/office/powerpoint/2010/main" val="2713125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843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843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8439"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2E3A321-1B2D-44C4-85F8-CF1097E6179F}" type="slidenum">
              <a:rPr lang="en-GB"/>
              <a:pPr>
                <a:defRPr/>
              </a:pPr>
              <a:t>‹#›</a:t>
            </a:fld>
            <a:endParaRPr lang="en-GB"/>
          </a:p>
        </p:txBody>
      </p:sp>
    </p:spTree>
    <p:extLst>
      <p:ext uri="{BB962C8B-B14F-4D97-AF65-F5344CB8AC3E}">
        <p14:creationId xmlns="" xmlns:p14="http://schemas.microsoft.com/office/powerpoint/2010/main" val="3918623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a:xfrm>
            <a:off x="7010400" y="6597650"/>
            <a:ext cx="2133600" cy="260350"/>
          </a:xfrm>
          <a:prstGeom prst="rect">
            <a:avLst/>
          </a:prstGeom>
        </p:spPr>
        <p:txBody>
          <a:bodyPr/>
          <a:lstStyle>
            <a:lvl1pPr>
              <a:defRPr/>
            </a:lvl1pPr>
          </a:lstStyle>
          <a:p>
            <a:pPr>
              <a:defRPr/>
            </a:pPr>
            <a:fld id="{26176471-9BA9-436A-9CDE-DDFF8906BCB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2300" y="163513"/>
            <a:ext cx="6200775" cy="862012"/>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2775" y="1673225"/>
            <a:ext cx="7759700" cy="4318000"/>
          </a:xfrm>
        </p:spPr>
        <p:txBody>
          <a:bodyPr/>
          <a:lstStyle/>
          <a:p>
            <a:pPr lvl="0"/>
            <a:endParaRPr lang="en-GB" noProof="0" smtClean="0"/>
          </a:p>
        </p:txBody>
      </p:sp>
      <p:sp>
        <p:nvSpPr>
          <p:cNvPr id="4" name="Slide Number Placeholder 7"/>
          <p:cNvSpPr>
            <a:spLocks noGrp="1"/>
          </p:cNvSpPr>
          <p:nvPr>
            <p:ph type="sldNum" sz="quarter" idx="10"/>
          </p:nvPr>
        </p:nvSpPr>
        <p:spPr>
          <a:xfrm>
            <a:off x="7010400" y="6597650"/>
            <a:ext cx="2133600" cy="260350"/>
          </a:xfrm>
          <a:prstGeom prst="rect">
            <a:avLst/>
          </a:prstGeom>
        </p:spPr>
        <p:txBody>
          <a:bodyPr/>
          <a:lstStyle>
            <a:lvl1pPr>
              <a:defRPr/>
            </a:lvl1pPr>
          </a:lstStyle>
          <a:p>
            <a:pPr>
              <a:defRPr/>
            </a:pPr>
            <a:fld id="{3E14AB4C-6BE8-4903-B726-0CEE9FEE2A4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22300" y="163513"/>
            <a:ext cx="6200775" cy="862012"/>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12775" y="1673225"/>
            <a:ext cx="7759700" cy="4318000"/>
          </a:xfrm>
        </p:spPr>
        <p:txBody>
          <a:bodyPr/>
          <a:lstStyle/>
          <a:p>
            <a:pPr lvl="0"/>
            <a:endParaRPr lang="en-GB" noProof="0" smtClean="0"/>
          </a:p>
        </p:txBody>
      </p:sp>
      <p:sp>
        <p:nvSpPr>
          <p:cNvPr id="4" name="Slide Number Placeholder 7"/>
          <p:cNvSpPr>
            <a:spLocks noGrp="1"/>
          </p:cNvSpPr>
          <p:nvPr>
            <p:ph type="sldNum" sz="quarter" idx="10"/>
          </p:nvPr>
        </p:nvSpPr>
        <p:spPr>
          <a:xfrm>
            <a:off x="7010400" y="6597650"/>
            <a:ext cx="2133600" cy="260350"/>
          </a:xfrm>
          <a:prstGeom prst="rect">
            <a:avLst/>
          </a:prstGeom>
        </p:spPr>
        <p:txBody>
          <a:bodyPr/>
          <a:lstStyle>
            <a:lvl1pPr>
              <a:defRPr/>
            </a:lvl1pPr>
          </a:lstStyle>
          <a:p>
            <a:pPr>
              <a:defRPr/>
            </a:pPr>
            <a:fld id="{1F120094-62C0-490F-AD6B-D0700743938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PT_Header01"/>
          <p:cNvPicPr>
            <a:picLocks noChangeAspect="1" noChangeArrowheads="1"/>
          </p:cNvPicPr>
          <p:nvPr/>
        </p:nvPicPr>
        <p:blipFill>
          <a:blip r:embed="rId3" cstate="print"/>
          <a:srcRect/>
          <a:stretch>
            <a:fillRect/>
          </a:stretch>
        </p:blipFill>
        <p:spPr bwMode="auto">
          <a:xfrm>
            <a:off x="0" y="0"/>
            <a:ext cx="9144000" cy="1196975"/>
          </a:xfrm>
          <a:prstGeom prst="rect">
            <a:avLst/>
          </a:prstGeom>
          <a:noFill/>
          <a:ln w="9525">
            <a:noFill/>
            <a:miter lim="800000"/>
            <a:headEnd/>
            <a:tailEnd/>
          </a:ln>
        </p:spPr>
      </p:pic>
      <p:sp>
        <p:nvSpPr>
          <p:cNvPr id="1027" name="Rectangle 2"/>
          <p:cNvSpPr>
            <a:spLocks noGrp="1" noChangeArrowheads="1"/>
          </p:cNvSpPr>
          <p:nvPr>
            <p:ph type="body" idx="1"/>
          </p:nvPr>
        </p:nvSpPr>
        <p:spPr bwMode="auto">
          <a:xfrm>
            <a:off x="612775" y="1673225"/>
            <a:ext cx="7759700" cy="431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28" name="Rectangle 6"/>
          <p:cNvSpPr>
            <a:spLocks noGrp="1" noChangeArrowheads="1"/>
          </p:cNvSpPr>
          <p:nvPr>
            <p:ph type="title"/>
          </p:nvPr>
        </p:nvSpPr>
        <p:spPr bwMode="auto">
          <a:xfrm>
            <a:off x="622300" y="163513"/>
            <a:ext cx="6200775" cy="862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pic>
        <p:nvPicPr>
          <p:cNvPr id="1029" name="Picture 8"/>
          <p:cNvPicPr>
            <a:picLocks noChangeAspect="1" noChangeArrowheads="1"/>
          </p:cNvPicPr>
          <p:nvPr userDrawn="1"/>
        </p:nvPicPr>
        <p:blipFill>
          <a:blip r:embed="rId4" cstate="print">
            <a:lum contrast="-60000"/>
          </a:blip>
          <a:srcRect/>
          <a:stretch>
            <a:fillRect/>
          </a:stretch>
        </p:blipFill>
        <p:spPr bwMode="auto">
          <a:xfrm>
            <a:off x="0" y="1125538"/>
            <a:ext cx="9144000" cy="6272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9" r:id="rId1"/>
  </p:sldLayoutIdLst>
  <p:timing>
    <p:tnLst>
      <p:par>
        <p:cTn id="1" dur="indefinite" restart="never" nodeType="tmRoot"/>
      </p:par>
    </p:tnLst>
  </p:timing>
  <p:hf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eaLnBrk="0" fontAlgn="base" hangingPunct="0">
        <a:spcBef>
          <a:spcPct val="0"/>
        </a:spcBef>
        <a:spcAft>
          <a:spcPct val="0"/>
        </a:spcAft>
        <a:defRPr sz="2200" b="1">
          <a:solidFill>
            <a:schemeClr val="bg1"/>
          </a:solidFill>
          <a:latin typeface="Verdana" pitchFamily="34" charset="0"/>
        </a:defRPr>
      </a:lvl6pPr>
      <a:lvl7pPr marL="914400" algn="l" rtl="0" eaLnBrk="0" fontAlgn="base" hangingPunct="0">
        <a:spcBef>
          <a:spcPct val="0"/>
        </a:spcBef>
        <a:spcAft>
          <a:spcPct val="0"/>
        </a:spcAft>
        <a:defRPr sz="2200" b="1">
          <a:solidFill>
            <a:schemeClr val="bg1"/>
          </a:solidFill>
          <a:latin typeface="Verdana" pitchFamily="34" charset="0"/>
        </a:defRPr>
      </a:lvl7pPr>
      <a:lvl8pPr marL="1371600" algn="l" rtl="0" eaLnBrk="0" fontAlgn="base" hangingPunct="0">
        <a:spcBef>
          <a:spcPct val="0"/>
        </a:spcBef>
        <a:spcAft>
          <a:spcPct val="0"/>
        </a:spcAft>
        <a:defRPr sz="2200" b="1">
          <a:solidFill>
            <a:schemeClr val="bg1"/>
          </a:solidFill>
          <a:latin typeface="Verdana" pitchFamily="34" charset="0"/>
        </a:defRPr>
      </a:lvl8pPr>
      <a:lvl9pPr marL="1828800" algn="l" rtl="0" eaLnBrk="0" fontAlgn="base" hangingPunct="0">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PPT_Header01"/>
          <p:cNvPicPr>
            <a:picLocks noChangeAspect="1" noChangeArrowheads="1"/>
          </p:cNvPicPr>
          <p:nvPr/>
        </p:nvPicPr>
        <p:blipFill>
          <a:blip r:embed="rId6" cstate="print"/>
          <a:srcRect/>
          <a:stretch>
            <a:fillRect/>
          </a:stretch>
        </p:blipFill>
        <p:spPr bwMode="auto">
          <a:xfrm>
            <a:off x="0" y="0"/>
            <a:ext cx="9144000" cy="1196975"/>
          </a:xfrm>
          <a:prstGeom prst="rect">
            <a:avLst/>
          </a:prstGeom>
          <a:noFill/>
          <a:ln w="9525">
            <a:noFill/>
            <a:miter lim="800000"/>
            <a:headEnd/>
            <a:tailEnd/>
          </a:ln>
        </p:spPr>
      </p:pic>
      <p:sp>
        <p:nvSpPr>
          <p:cNvPr id="2051" name="Rectangle 2"/>
          <p:cNvSpPr>
            <a:spLocks noGrp="1" noChangeArrowheads="1"/>
          </p:cNvSpPr>
          <p:nvPr>
            <p:ph type="body" idx="1"/>
          </p:nvPr>
        </p:nvSpPr>
        <p:spPr bwMode="auto">
          <a:xfrm>
            <a:off x="612775" y="1673225"/>
            <a:ext cx="7759700" cy="431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2052" name="Rectangle 6"/>
          <p:cNvSpPr>
            <a:spLocks noGrp="1" noChangeArrowheads="1"/>
          </p:cNvSpPr>
          <p:nvPr>
            <p:ph type="title"/>
          </p:nvPr>
        </p:nvSpPr>
        <p:spPr bwMode="auto">
          <a:xfrm>
            <a:off x="1403350" y="0"/>
            <a:ext cx="6337300" cy="1196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pic>
        <p:nvPicPr>
          <p:cNvPr id="2053" name="Picture 3" descr="signature"/>
          <p:cNvPicPr>
            <a:picLocks noChangeAspect="1" noChangeArrowheads="1"/>
          </p:cNvPicPr>
          <p:nvPr/>
        </p:nvPicPr>
        <p:blipFill>
          <a:blip r:embed="rId7" cstate="print"/>
          <a:srcRect/>
          <a:stretch>
            <a:fillRect/>
          </a:stretch>
        </p:blipFill>
        <p:spPr bwMode="auto">
          <a:xfrm>
            <a:off x="-658813" y="6638925"/>
            <a:ext cx="8802688" cy="209550"/>
          </a:xfrm>
          <a:prstGeom prst="rect">
            <a:avLst/>
          </a:prstGeom>
          <a:noFill/>
          <a:ln w="9525">
            <a:noFill/>
            <a:miter lim="800000"/>
            <a:headEnd/>
            <a:tailEnd/>
          </a:ln>
        </p:spPr>
      </p:pic>
      <p:sp>
        <p:nvSpPr>
          <p:cNvPr id="114695" name="Rectangle 8"/>
          <p:cNvSpPr txBox="1">
            <a:spLocks noGrp="1" noChangeArrowheads="1"/>
          </p:cNvSpPr>
          <p:nvPr userDrawn="1"/>
        </p:nvSpPr>
        <p:spPr bwMode="auto">
          <a:xfrm>
            <a:off x="61913" y="6597650"/>
            <a:ext cx="5302250" cy="215900"/>
          </a:xfrm>
          <a:prstGeom prst="rect">
            <a:avLst/>
          </a:prstGeom>
          <a:noFill/>
          <a:ln w="9525">
            <a:noFill/>
            <a:miter lim="800000"/>
            <a:headEnd/>
            <a:tailEnd/>
          </a:ln>
        </p:spPr>
        <p:txBody>
          <a:bodyPr lIns="0" tIns="72000" rIns="0" bIns="0"/>
          <a:lstStyle/>
          <a:p>
            <a:pPr>
              <a:defRPr/>
            </a:pPr>
            <a:r>
              <a:rPr lang="en-GB" sz="700" dirty="0" smtClean="0">
                <a:solidFill>
                  <a:schemeClr val="hlink"/>
                </a:solidFill>
              </a:rPr>
              <a:t>IGS</a:t>
            </a:r>
            <a:r>
              <a:rPr lang="en-GB" sz="700" baseline="0" dirty="0" smtClean="0">
                <a:solidFill>
                  <a:schemeClr val="hlink"/>
                </a:solidFill>
              </a:rPr>
              <a:t> GB 43, Pasadena, 22 June 2014</a:t>
            </a:r>
            <a:endParaRPr lang="en-GB" sz="700" dirty="0">
              <a:solidFill>
                <a:schemeClr val="hlink"/>
              </a:solidFill>
            </a:endParaRPr>
          </a:p>
        </p:txBody>
      </p:sp>
      <p:sp>
        <p:nvSpPr>
          <p:cNvPr id="14" name="Rectangle 8"/>
          <p:cNvSpPr txBox="1">
            <a:spLocks noGrp="1" noChangeArrowheads="1"/>
          </p:cNvSpPr>
          <p:nvPr userDrawn="1"/>
        </p:nvSpPr>
        <p:spPr bwMode="auto">
          <a:xfrm>
            <a:off x="3760788" y="6596063"/>
            <a:ext cx="5302250" cy="215900"/>
          </a:xfrm>
          <a:prstGeom prst="rect">
            <a:avLst/>
          </a:prstGeom>
          <a:noFill/>
          <a:ln w="9525">
            <a:noFill/>
            <a:miter lim="800000"/>
            <a:headEnd/>
            <a:tailEnd/>
          </a:ln>
        </p:spPr>
        <p:txBody>
          <a:bodyPr lIns="0" tIns="72000" rIns="0" bIns="0"/>
          <a:lstStyle/>
          <a:p>
            <a:pPr>
              <a:defRPr/>
            </a:pPr>
            <a:endParaRPr lang="en-GB" sz="700" dirty="0">
              <a:solidFill>
                <a:schemeClr val="hlink"/>
              </a:solidFill>
            </a:endParaRPr>
          </a:p>
        </p:txBody>
      </p:sp>
      <p:sp>
        <p:nvSpPr>
          <p:cNvPr id="15" name="TextBox 14"/>
          <p:cNvSpPr txBox="1"/>
          <p:nvPr userDrawn="1"/>
        </p:nvSpPr>
        <p:spPr>
          <a:xfrm>
            <a:off x="8375650" y="6494463"/>
            <a:ext cx="768350" cy="323850"/>
          </a:xfrm>
          <a:prstGeom prst="rect">
            <a:avLst/>
          </a:prstGeom>
          <a:noFill/>
        </p:spPr>
        <p:txBody>
          <a:bodyPr>
            <a:spAutoFit/>
          </a:bodyPr>
          <a:lstStyle/>
          <a:p>
            <a:pPr>
              <a:defRPr/>
            </a:pPr>
            <a:fld id="{40835A3F-1E75-426B-9094-CBD6FF2ECFE1}" type="slidenum">
              <a:rPr lang="en-GB" sz="1500"/>
              <a:pPr>
                <a:defRPr/>
              </a:pPr>
              <a:t>‹#›</a:t>
            </a:fld>
            <a:endParaRPr lang="en-GB" sz="1500" dirty="0"/>
          </a:p>
        </p:txBody>
      </p:sp>
      <p:pic>
        <p:nvPicPr>
          <p:cNvPr id="9" name="Picture 8" descr="igs_logo"/>
          <p:cNvPicPr>
            <a:picLocks noChangeAspect="1" noChangeArrowheads="1"/>
          </p:cNvPicPr>
          <p:nvPr userDrawn="1"/>
        </p:nvPicPr>
        <p:blipFill>
          <a:blip r:embed="rId8" cstate="print"/>
          <a:srcRect/>
          <a:stretch>
            <a:fillRect/>
          </a:stretch>
        </p:blipFill>
        <p:spPr bwMode="auto">
          <a:xfrm>
            <a:off x="117698" y="135805"/>
            <a:ext cx="905347" cy="9053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Lst>
  <p:timing>
    <p:tnLst>
      <p:par>
        <p:cTn id="1" dur="indefinite" restart="never" nodeType="tmRoot"/>
      </p:par>
    </p:tnLst>
  </p:timing>
  <p:hf hd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Wingdings" pitchFamily="2" charset="2"/>
        <a:buChar char="v"/>
        <a:defRPr sz="2800" b="1">
          <a:solidFill>
            <a:schemeClr val="bg2"/>
          </a:solidFill>
          <a:latin typeface="+mn-lt"/>
          <a:ea typeface="+mn-ea"/>
          <a:cs typeface="+mn-cs"/>
        </a:defRPr>
      </a:lvl1pPr>
      <a:lvl2pPr marL="712788" indent="-350838" algn="l" rtl="0" eaLnBrk="0" fontAlgn="base" hangingPunct="0">
        <a:lnSpc>
          <a:spcPct val="119000"/>
        </a:lnSpc>
        <a:spcBef>
          <a:spcPct val="20000"/>
        </a:spcBef>
        <a:spcAft>
          <a:spcPct val="0"/>
        </a:spcAft>
        <a:buClr>
          <a:schemeClr val="accent1"/>
        </a:buClr>
        <a:buFont typeface="Wingdings" pitchFamily="2" charset="2"/>
        <a:buChar char="Ø"/>
        <a:defRPr sz="2400" b="1">
          <a:solidFill>
            <a:schemeClr val="bg2"/>
          </a:solidFill>
          <a:latin typeface="+mn-lt"/>
        </a:defRPr>
      </a:lvl2pPr>
      <a:lvl3pPr marL="1073150" indent="-360363" algn="l" rtl="0" eaLnBrk="0" fontAlgn="base" hangingPunct="0">
        <a:lnSpc>
          <a:spcPct val="119000"/>
        </a:lnSpc>
        <a:spcBef>
          <a:spcPct val="20000"/>
        </a:spcBef>
        <a:spcAft>
          <a:spcPct val="0"/>
        </a:spcAft>
        <a:buClr>
          <a:schemeClr val="accent1"/>
        </a:buClr>
        <a:buFont typeface="Wingdings" pitchFamily="2" charset="2"/>
        <a:buChar char="§"/>
        <a:defRPr sz="2000">
          <a:solidFill>
            <a:schemeClr val="bg2"/>
          </a:solidFill>
          <a:latin typeface="+mn-lt"/>
        </a:defRPr>
      </a:lvl3pPr>
      <a:lvl4pPr marL="1435100" indent="-361950" algn="l" rtl="0" eaLnBrk="0" fontAlgn="base" hangingPunct="0">
        <a:lnSpc>
          <a:spcPct val="119000"/>
        </a:lnSpc>
        <a:spcBef>
          <a:spcPct val="20000"/>
        </a:spcBef>
        <a:spcAft>
          <a:spcPct val="0"/>
        </a:spcAft>
        <a:buClr>
          <a:schemeClr val="accent1"/>
        </a:buClr>
        <a:buFont typeface="Arial" charset="0"/>
        <a:buChar char="•"/>
        <a:defRPr sz="1600">
          <a:solidFill>
            <a:schemeClr val="bg2"/>
          </a:solidFill>
          <a:latin typeface="+mn-lt"/>
        </a:defRPr>
      </a:lvl4pPr>
      <a:lvl5pPr marL="1797050" indent="-36195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4294967295"/>
          </p:nvPr>
        </p:nvSpPr>
        <p:spPr>
          <a:xfrm>
            <a:off x="2924175" y="5184775"/>
            <a:ext cx="6040438" cy="1989138"/>
          </a:xfrm>
        </p:spPr>
        <p:txBody>
          <a:bodyPr/>
          <a:lstStyle/>
          <a:p>
            <a:pPr marL="0" indent="0" algn="r">
              <a:lnSpc>
                <a:spcPct val="99000"/>
              </a:lnSpc>
              <a:buFont typeface="Verdana" pitchFamily="34" charset="0"/>
              <a:buNone/>
            </a:pPr>
            <a:r>
              <a:rPr lang="en-GB" dirty="0" smtClean="0">
                <a:solidFill>
                  <a:schemeClr val="bg1"/>
                </a:solidFill>
              </a:rPr>
              <a:t>Loukis Agrotis and Mark Caissy</a:t>
            </a:r>
          </a:p>
          <a:p>
            <a:pPr marL="0" indent="0" algn="r">
              <a:lnSpc>
                <a:spcPct val="99000"/>
              </a:lnSpc>
              <a:buFont typeface="Verdana" pitchFamily="34" charset="0"/>
              <a:buNone/>
            </a:pPr>
            <a:endParaRPr lang="en-GB" dirty="0" smtClean="0">
              <a:solidFill>
                <a:schemeClr val="bg1"/>
              </a:solidFill>
            </a:endParaRPr>
          </a:p>
          <a:p>
            <a:pPr marL="0" indent="0" algn="r">
              <a:lnSpc>
                <a:spcPct val="99000"/>
              </a:lnSpc>
              <a:buFont typeface="Verdana" pitchFamily="34" charset="0"/>
              <a:buNone/>
            </a:pPr>
            <a:r>
              <a:rPr lang="en-GB" dirty="0" smtClean="0">
                <a:solidFill>
                  <a:schemeClr val="bg1"/>
                </a:solidFill>
              </a:rPr>
              <a:t>IGS GB 43</a:t>
            </a:r>
          </a:p>
          <a:p>
            <a:pPr marL="0" indent="0" algn="r">
              <a:lnSpc>
                <a:spcPct val="99000"/>
              </a:lnSpc>
              <a:buFont typeface="Verdana" pitchFamily="34" charset="0"/>
              <a:buNone/>
            </a:pPr>
            <a:r>
              <a:rPr lang="en-GB" dirty="0" smtClean="0">
                <a:solidFill>
                  <a:schemeClr val="bg1"/>
                </a:solidFill>
              </a:rPr>
              <a:t>Pasadena</a:t>
            </a:r>
          </a:p>
          <a:p>
            <a:pPr marL="0" indent="0" algn="r">
              <a:lnSpc>
                <a:spcPct val="99000"/>
              </a:lnSpc>
              <a:buFont typeface="Verdana" pitchFamily="34" charset="0"/>
              <a:buNone/>
            </a:pPr>
            <a:r>
              <a:rPr lang="en-GB" dirty="0" smtClean="0">
                <a:solidFill>
                  <a:schemeClr val="bg1"/>
                </a:solidFill>
              </a:rPr>
              <a:t>22 June 2014</a:t>
            </a:r>
          </a:p>
        </p:txBody>
      </p:sp>
      <p:sp>
        <p:nvSpPr>
          <p:cNvPr id="6147" name="Rectangle 2"/>
          <p:cNvSpPr>
            <a:spLocks noGrp="1" noChangeArrowheads="1"/>
          </p:cNvSpPr>
          <p:nvPr>
            <p:ph type="ctrTitle" idx="4294967295"/>
          </p:nvPr>
        </p:nvSpPr>
        <p:spPr>
          <a:xfrm>
            <a:off x="468313" y="44450"/>
            <a:ext cx="7920037" cy="936625"/>
          </a:xfrm>
        </p:spPr>
        <p:txBody>
          <a:bodyPr/>
          <a:lstStyle/>
          <a:p>
            <a:pPr algn="ctr"/>
            <a:r>
              <a:rPr lang="en-GB" sz="3200" smtClean="0"/>
              <a:t> </a:t>
            </a:r>
            <a:r>
              <a:rPr lang="en-GB" sz="2900" smtClean="0"/>
              <a:t/>
            </a:r>
            <a:br>
              <a:rPr lang="en-GB" sz="2900" smtClean="0"/>
            </a:br>
            <a:endParaRPr lang="en-GB" sz="2900" smtClean="0"/>
          </a:p>
        </p:txBody>
      </p:sp>
      <p:sp>
        <p:nvSpPr>
          <p:cNvPr id="4" name="TextBox 3"/>
          <p:cNvSpPr txBox="1"/>
          <p:nvPr/>
        </p:nvSpPr>
        <p:spPr>
          <a:xfrm>
            <a:off x="250825" y="1412875"/>
            <a:ext cx="7664450" cy="584200"/>
          </a:xfrm>
          <a:prstGeom prst="rect">
            <a:avLst/>
          </a:prstGeom>
          <a:noFill/>
        </p:spPr>
        <p:txBody>
          <a:bodyPr>
            <a:spAutoFit/>
          </a:bodyPr>
          <a:lstStyle/>
          <a:p>
            <a:pPr>
              <a:defRPr/>
            </a:pPr>
            <a:r>
              <a:rPr lang="en-GB" sz="3200" b="1" kern="0" dirty="0" smtClean="0">
                <a:solidFill>
                  <a:srgbClr val="FFFFFF"/>
                </a:solidFill>
                <a:latin typeface="Verdana"/>
                <a:ea typeface="+mj-ea"/>
                <a:cs typeface="+mj-cs"/>
              </a:rPr>
              <a:t>RTS Product Status</a:t>
            </a:r>
            <a:endParaRPr lang="en-GB"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Contents</a:t>
            </a:r>
            <a:endParaRPr lang="en-GB" smtClean="0"/>
          </a:p>
        </p:txBody>
      </p:sp>
      <p:sp>
        <p:nvSpPr>
          <p:cNvPr id="7171" name="Rectangle 3"/>
          <p:cNvSpPr>
            <a:spLocks noGrp="1" noChangeArrowheads="1"/>
          </p:cNvSpPr>
          <p:nvPr>
            <p:ph type="body" idx="1"/>
          </p:nvPr>
        </p:nvSpPr>
        <p:spPr>
          <a:xfrm>
            <a:off x="0" y="1302991"/>
            <a:ext cx="9144000" cy="4895850"/>
          </a:xfrm>
        </p:spPr>
        <p:txBody>
          <a:bodyPr/>
          <a:lstStyle/>
          <a:p>
            <a:pPr lvl="1">
              <a:lnSpc>
                <a:spcPct val="109000"/>
              </a:lnSpc>
            </a:pPr>
            <a:r>
              <a:rPr lang="en-GB" sz="2800" b="0" dirty="0" smtClean="0"/>
              <a:t>GPS Products</a:t>
            </a:r>
          </a:p>
          <a:p>
            <a:pPr lvl="1">
              <a:lnSpc>
                <a:spcPct val="109000"/>
              </a:lnSpc>
            </a:pPr>
            <a:r>
              <a:rPr lang="en-GB" sz="2800" b="0" dirty="0" smtClean="0"/>
              <a:t>GPS+GLONASS Products</a:t>
            </a:r>
          </a:p>
          <a:p>
            <a:pPr lvl="1">
              <a:lnSpc>
                <a:spcPct val="109000"/>
              </a:lnSpc>
            </a:pPr>
            <a:r>
              <a:rPr lang="en-GB" sz="2800" b="0" dirty="0" smtClean="0"/>
              <a:t>Conclusions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GPS Products</a:t>
            </a:r>
            <a:endParaRPr lang="en-GB" dirty="0" smtClean="0"/>
          </a:p>
        </p:txBody>
      </p:sp>
      <p:sp>
        <p:nvSpPr>
          <p:cNvPr id="8195" name="Rectangle 3"/>
          <p:cNvSpPr>
            <a:spLocks noGrp="1" noChangeArrowheads="1"/>
          </p:cNvSpPr>
          <p:nvPr>
            <p:ph type="body" idx="1"/>
          </p:nvPr>
        </p:nvSpPr>
        <p:spPr>
          <a:xfrm>
            <a:off x="0" y="1196974"/>
            <a:ext cx="9144000" cy="5429603"/>
          </a:xfrm>
        </p:spPr>
        <p:txBody>
          <a:bodyPr>
            <a:normAutofit fontScale="92500"/>
          </a:bodyPr>
          <a:lstStyle/>
          <a:p>
            <a:pPr lvl="1">
              <a:lnSpc>
                <a:spcPct val="109000"/>
              </a:lnSpc>
            </a:pPr>
            <a:r>
              <a:rPr lang="en-GB" sz="2800" b="0" dirty="0" smtClean="0"/>
              <a:t>Eight </a:t>
            </a:r>
            <a:r>
              <a:rPr lang="en-GB" sz="2800" b="0" dirty="0" err="1" smtClean="0"/>
              <a:t>ACs</a:t>
            </a:r>
            <a:r>
              <a:rPr lang="en-GB" sz="2800" b="0" dirty="0" smtClean="0"/>
              <a:t> (BKG, CNES, DLR, ESOC, GFZ, GMV, </a:t>
            </a:r>
            <a:r>
              <a:rPr lang="en-GB" sz="2800" b="0" dirty="0" err="1" smtClean="0"/>
              <a:t>NRCan</a:t>
            </a:r>
            <a:r>
              <a:rPr lang="en-GB" sz="2800" b="0" dirty="0" smtClean="0"/>
              <a:t> and </a:t>
            </a:r>
            <a:r>
              <a:rPr lang="en-GB" sz="2800" b="0" dirty="0" err="1" smtClean="0"/>
              <a:t>Wuhan</a:t>
            </a:r>
            <a:r>
              <a:rPr lang="en-GB" sz="2800" b="0" dirty="0" smtClean="0"/>
              <a:t>) have continued their contributions this year</a:t>
            </a:r>
          </a:p>
          <a:p>
            <a:pPr lvl="1">
              <a:lnSpc>
                <a:spcPct val="109000"/>
              </a:lnSpc>
            </a:pPr>
            <a:r>
              <a:rPr lang="en-GB" sz="2800" b="0" dirty="0" smtClean="0"/>
              <a:t>Two combination products</a:t>
            </a:r>
          </a:p>
          <a:p>
            <a:pPr lvl="2">
              <a:lnSpc>
                <a:spcPct val="109000"/>
              </a:lnSpc>
            </a:pPr>
            <a:r>
              <a:rPr lang="en-GB" dirty="0" smtClean="0"/>
              <a:t>IGS01/IGC01 epoch-wise (ESOC </a:t>
            </a:r>
            <a:r>
              <a:rPr lang="en-GB" dirty="0" err="1" smtClean="0"/>
              <a:t>s</a:t>
            </a:r>
            <a:r>
              <a:rPr lang="en-GB" dirty="0" smtClean="0"/>
              <a:t>/w)</a:t>
            </a:r>
          </a:p>
          <a:p>
            <a:pPr lvl="2">
              <a:lnSpc>
                <a:spcPct val="109000"/>
              </a:lnSpc>
            </a:pPr>
            <a:r>
              <a:rPr lang="en-GB" dirty="0" smtClean="0"/>
              <a:t>IGS02/IGC02 </a:t>
            </a:r>
            <a:r>
              <a:rPr lang="en-GB" dirty="0" err="1" smtClean="0"/>
              <a:t>Kalman</a:t>
            </a:r>
            <a:r>
              <a:rPr lang="en-GB" dirty="0" smtClean="0"/>
              <a:t> (BKG </a:t>
            </a:r>
            <a:r>
              <a:rPr lang="en-GB" dirty="0" err="1" smtClean="0"/>
              <a:t>s</a:t>
            </a:r>
            <a:r>
              <a:rPr lang="en-GB" dirty="0" smtClean="0"/>
              <a:t>/w)</a:t>
            </a:r>
            <a:endParaRPr lang="en-GB" sz="2800" b="0" dirty="0" smtClean="0"/>
          </a:p>
          <a:p>
            <a:pPr lvl="1">
              <a:lnSpc>
                <a:spcPct val="109000"/>
              </a:lnSpc>
            </a:pPr>
            <a:r>
              <a:rPr lang="en-GB" sz="2800" b="0" dirty="0" smtClean="0"/>
              <a:t>Monitoring through daily comparisons against IGS rapids and continuous PPP (BKG)</a:t>
            </a:r>
          </a:p>
          <a:p>
            <a:pPr lvl="1">
              <a:lnSpc>
                <a:spcPct val="109000"/>
              </a:lnSpc>
            </a:pPr>
            <a:r>
              <a:rPr lang="en-GB" sz="2800" b="0" dirty="0" smtClean="0"/>
              <a:t>Solutions stable but biases are affecting IGS01 clock combination (slight degradation over time) </a:t>
            </a:r>
          </a:p>
          <a:p>
            <a:pPr lvl="1">
              <a:lnSpc>
                <a:spcPct val="109000"/>
              </a:lnSpc>
            </a:pPr>
            <a:r>
              <a:rPr lang="en-GB" sz="2800" b="0" dirty="0" smtClean="0"/>
              <a:t>No service outages since </a:t>
            </a:r>
            <a:r>
              <a:rPr lang="en-GB" sz="2800" b="0" dirty="0" smtClean="0"/>
              <a:t>IOC</a:t>
            </a:r>
          </a:p>
          <a:p>
            <a:pPr lvl="2">
              <a:lnSpc>
                <a:spcPct val="109000"/>
              </a:lnSpc>
            </a:pPr>
            <a:r>
              <a:rPr lang="en-GB" b="0" dirty="0" smtClean="0"/>
              <a:t> occasional orbit issues with Block IIF satellites</a:t>
            </a:r>
            <a:endParaRPr lang="en-GB" b="0" dirty="0" smtClean="0"/>
          </a:p>
          <a:p>
            <a:pPr marL="361950" lvl="1" indent="0">
              <a:lnSpc>
                <a:spcPct val="109000"/>
              </a:lnSpc>
              <a:buNone/>
            </a:pPr>
            <a:endParaRPr lang="en-GB" sz="2800" b="0" dirty="0" smtClean="0"/>
          </a:p>
          <a:p>
            <a:pPr>
              <a:lnSpc>
                <a:spcPct val="109000"/>
              </a:lnSpc>
              <a:buFont typeface="Wingdings" pitchFamily="2" charset="2"/>
              <a:buNone/>
            </a:pPr>
            <a:endParaRPr lang="en-GB"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GPS Products</a:t>
            </a:r>
            <a:endParaRPr lang="en-GB" dirty="0" smtClean="0"/>
          </a:p>
        </p:txBody>
      </p:sp>
      <p:sp>
        <p:nvSpPr>
          <p:cNvPr id="8195" name="Rectangle 3"/>
          <p:cNvSpPr>
            <a:spLocks noGrp="1" noChangeArrowheads="1"/>
          </p:cNvSpPr>
          <p:nvPr>
            <p:ph type="body" idx="1"/>
          </p:nvPr>
        </p:nvSpPr>
        <p:spPr>
          <a:xfrm>
            <a:off x="5593278" y="1196975"/>
            <a:ext cx="3550722" cy="4895850"/>
          </a:xfrm>
        </p:spPr>
        <p:txBody>
          <a:bodyPr/>
          <a:lstStyle/>
          <a:p>
            <a:pPr marL="361950" lvl="1" indent="0">
              <a:lnSpc>
                <a:spcPct val="109000"/>
              </a:lnSpc>
              <a:buNone/>
            </a:pPr>
            <a:endParaRPr lang="en-GB" sz="2800" b="0" dirty="0" smtClean="0"/>
          </a:p>
          <a:p>
            <a:pPr>
              <a:lnSpc>
                <a:spcPct val="109000"/>
              </a:lnSpc>
              <a:buFont typeface="Wingdings" pitchFamily="2" charset="2"/>
              <a:buNone/>
            </a:pPr>
            <a:endParaRPr lang="en-GB" sz="1600" dirty="0" smtClean="0"/>
          </a:p>
        </p:txBody>
      </p:sp>
      <p:pic>
        <p:nvPicPr>
          <p:cNvPr id="2050" name="Picture 2"/>
          <p:cNvPicPr>
            <a:picLocks noChangeAspect="1" noChangeArrowheads="1"/>
          </p:cNvPicPr>
          <p:nvPr/>
        </p:nvPicPr>
        <p:blipFill>
          <a:blip r:embed="rId3" cstate="print"/>
          <a:srcRect/>
          <a:stretch>
            <a:fillRect/>
          </a:stretch>
        </p:blipFill>
        <p:spPr bwMode="auto">
          <a:xfrm>
            <a:off x="4603918" y="1193947"/>
            <a:ext cx="4297394" cy="2592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612402" y="3780415"/>
            <a:ext cx="4301458" cy="2592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304406" y="1194770"/>
            <a:ext cx="4306976" cy="2592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310034" y="3782099"/>
            <a:ext cx="4310001" cy="2592000"/>
          </a:xfrm>
          <a:prstGeom prst="rect">
            <a:avLst/>
          </a:prstGeom>
          <a:noFill/>
          <a:ln w="9525">
            <a:noFill/>
            <a:miter lim="800000"/>
            <a:headEnd/>
            <a:tailEnd/>
          </a:ln>
          <a:effectLst/>
        </p:spPr>
      </p:pic>
      <p:sp>
        <p:nvSpPr>
          <p:cNvPr id="11" name="Rectangle 10"/>
          <p:cNvSpPr/>
          <p:nvPr/>
        </p:nvSpPr>
        <p:spPr>
          <a:xfrm>
            <a:off x="801519" y="6334462"/>
            <a:ext cx="7552261" cy="369332"/>
          </a:xfrm>
          <a:prstGeom prst="rect">
            <a:avLst/>
          </a:prstGeom>
        </p:spPr>
        <p:txBody>
          <a:bodyPr wrap="square">
            <a:spAutoFit/>
          </a:bodyPr>
          <a:lstStyle/>
          <a:p>
            <a:r>
              <a:rPr lang="en-GB" dirty="0" smtClean="0">
                <a:ea typeface="Verdana" pitchFamily="34" charset="0"/>
                <a:cs typeface="Verdana" pitchFamily="34" charset="0"/>
              </a:rPr>
              <a:t>AC and IGS01 Clock and Orbit Performance Against IGS Rapids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GPS+GLONASS Products</a:t>
            </a:r>
            <a:endParaRPr lang="en-GB" dirty="0" smtClean="0"/>
          </a:p>
        </p:txBody>
      </p:sp>
      <p:sp>
        <p:nvSpPr>
          <p:cNvPr id="8195" name="Rectangle 3"/>
          <p:cNvSpPr>
            <a:spLocks noGrp="1" noChangeArrowheads="1"/>
          </p:cNvSpPr>
          <p:nvPr>
            <p:ph type="body" idx="1"/>
          </p:nvPr>
        </p:nvSpPr>
        <p:spPr>
          <a:xfrm>
            <a:off x="0" y="1196974"/>
            <a:ext cx="9144000" cy="5661025"/>
          </a:xfrm>
        </p:spPr>
        <p:txBody>
          <a:bodyPr>
            <a:normAutofit lnSpcReduction="10000"/>
          </a:bodyPr>
          <a:lstStyle/>
          <a:p>
            <a:pPr lvl="1">
              <a:lnSpc>
                <a:spcPct val="109000"/>
              </a:lnSpc>
            </a:pPr>
            <a:r>
              <a:rPr lang="en-GB" sz="2800" b="0" dirty="0" smtClean="0"/>
              <a:t>Four </a:t>
            </a:r>
            <a:r>
              <a:rPr lang="en-GB" sz="2800" b="0" dirty="0" err="1" smtClean="0"/>
              <a:t>ACs</a:t>
            </a:r>
            <a:r>
              <a:rPr lang="en-GB" sz="2800" b="0" dirty="0" smtClean="0"/>
              <a:t> (BKG, CNES, DLR and GMV)</a:t>
            </a:r>
          </a:p>
          <a:p>
            <a:pPr lvl="1">
              <a:lnSpc>
                <a:spcPct val="109000"/>
              </a:lnSpc>
            </a:pPr>
            <a:r>
              <a:rPr lang="en-GB" sz="2800" b="0" dirty="0" smtClean="0"/>
              <a:t>IGS03 (experimental) combination product from BKG</a:t>
            </a:r>
          </a:p>
          <a:p>
            <a:pPr lvl="1">
              <a:lnSpc>
                <a:spcPct val="109000"/>
              </a:lnSpc>
            </a:pPr>
            <a:r>
              <a:rPr lang="en-GB" sz="2800" b="0" dirty="0" smtClean="0"/>
              <a:t>ESOC has developed software for generating sp3 and clock RINEX files from the RTCM streams and for generation of product comparisons. The BNC tool is an element in this process for converting the binary RTCM corrections to ASCII</a:t>
            </a:r>
          </a:p>
          <a:p>
            <a:pPr lvl="1">
              <a:lnSpc>
                <a:spcPct val="109000"/>
              </a:lnSpc>
            </a:pPr>
            <a:r>
              <a:rPr lang="en-GB" sz="2800" b="0" dirty="0" smtClean="0"/>
              <a:t>RT ACC uses these files to generate daily GLONASS orbit and clock comparisons against the ESA rapid product.</a:t>
            </a:r>
          </a:p>
          <a:p>
            <a:pPr marL="361950" lvl="1" indent="0">
              <a:lnSpc>
                <a:spcPct val="109000"/>
              </a:lnSpc>
              <a:buNone/>
            </a:pPr>
            <a:endParaRPr lang="en-GB" sz="2800" b="0" dirty="0" smtClean="0"/>
          </a:p>
          <a:p>
            <a:pPr>
              <a:lnSpc>
                <a:spcPct val="109000"/>
              </a:lnSpc>
              <a:buFont typeface="Wingdings" pitchFamily="2" charset="2"/>
              <a:buNone/>
            </a:pPr>
            <a:endParaRPr lang="en-GB"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GPS+GLONASS Products</a:t>
            </a:r>
            <a:endParaRPr lang="en-GB" dirty="0" smtClean="0"/>
          </a:p>
        </p:txBody>
      </p:sp>
      <p:sp>
        <p:nvSpPr>
          <p:cNvPr id="8195" name="Rectangle 3"/>
          <p:cNvSpPr>
            <a:spLocks noGrp="1" noChangeArrowheads="1"/>
          </p:cNvSpPr>
          <p:nvPr>
            <p:ph type="body" idx="1"/>
          </p:nvPr>
        </p:nvSpPr>
        <p:spPr>
          <a:xfrm>
            <a:off x="0" y="1196975"/>
            <a:ext cx="8974667" cy="5519913"/>
          </a:xfrm>
        </p:spPr>
        <p:txBody>
          <a:bodyPr>
            <a:normAutofit fontScale="92500" lnSpcReduction="10000"/>
          </a:bodyPr>
          <a:lstStyle/>
          <a:p>
            <a:pPr lvl="1">
              <a:lnSpc>
                <a:spcPct val="109000"/>
              </a:lnSpc>
            </a:pPr>
            <a:r>
              <a:rPr lang="en-GB" sz="2800" b="0" dirty="0" smtClean="0"/>
              <a:t>Issues Encountered:</a:t>
            </a:r>
          </a:p>
          <a:p>
            <a:pPr lvl="2">
              <a:lnSpc>
                <a:spcPct val="109000"/>
              </a:lnSpc>
            </a:pPr>
            <a:r>
              <a:rPr lang="en-GB" sz="2400" dirty="0" smtClean="0"/>
              <a:t>The GLONASS BE was corrupt April 1-2 2014</a:t>
            </a:r>
          </a:p>
          <a:p>
            <a:pPr lvl="2">
              <a:lnSpc>
                <a:spcPct val="109000"/>
              </a:lnSpc>
            </a:pPr>
            <a:r>
              <a:rPr lang="en-GB" sz="2400" dirty="0" smtClean="0"/>
              <a:t>A corruption in the GLONASS part of ephemeris stream RTCM3EPH was resulting in incorrect RTCM encoding and decoding of the GLONASS solutions. This did not affect the DLR and GMV solutions, which are using a different ephemeris stream (resolved).</a:t>
            </a:r>
          </a:p>
          <a:p>
            <a:pPr lvl="2">
              <a:lnSpc>
                <a:spcPct val="109000"/>
              </a:lnSpc>
            </a:pPr>
            <a:r>
              <a:rPr lang="en-GB" sz="2400" dirty="0" smtClean="0"/>
              <a:t>Incorrect treatment of the relativistic correction term resulted in erroneous RTCM encoding of the solution from some </a:t>
            </a:r>
            <a:r>
              <a:rPr lang="en-GB" sz="2400" dirty="0" err="1" smtClean="0"/>
              <a:t>ACs</a:t>
            </a:r>
            <a:r>
              <a:rPr lang="en-GB" sz="2400" dirty="0" smtClean="0"/>
              <a:t> (resolved).</a:t>
            </a:r>
          </a:p>
          <a:p>
            <a:pPr lvl="2">
              <a:lnSpc>
                <a:spcPct val="109000"/>
              </a:lnSpc>
            </a:pPr>
            <a:r>
              <a:rPr lang="en-GB" sz="2400" dirty="0" smtClean="0"/>
              <a:t>The IGS03 combination and the BKG solution were showing reduced availability since the beginning of May (resolved).</a:t>
            </a:r>
          </a:p>
          <a:p>
            <a:pPr lvl="2">
              <a:lnSpc>
                <a:spcPct val="109000"/>
              </a:lnSpc>
            </a:pPr>
            <a:r>
              <a:rPr lang="en-GB" sz="2400" b="0" dirty="0" smtClean="0"/>
              <a:t>Some unexplained jumps in IGS03 combination (pending).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GPS+GLONASS Products</a:t>
            </a:r>
            <a:endParaRPr lang="en-GB" dirty="0" smtClean="0"/>
          </a:p>
        </p:txBody>
      </p:sp>
      <p:sp>
        <p:nvSpPr>
          <p:cNvPr id="11" name="Rectangle 10"/>
          <p:cNvSpPr/>
          <p:nvPr/>
        </p:nvSpPr>
        <p:spPr>
          <a:xfrm>
            <a:off x="60737" y="4887626"/>
            <a:ext cx="4488114" cy="1200329"/>
          </a:xfrm>
          <a:prstGeom prst="rect">
            <a:avLst/>
          </a:prstGeom>
        </p:spPr>
        <p:txBody>
          <a:bodyPr wrap="square">
            <a:spAutoFit/>
          </a:bodyPr>
          <a:lstStyle/>
          <a:p>
            <a:r>
              <a:rPr lang="en-GB" dirty="0" smtClean="0">
                <a:ea typeface="Verdana" pitchFamily="34" charset="0"/>
                <a:cs typeface="Verdana" pitchFamily="34" charset="0"/>
              </a:rPr>
              <a:t>AC and IGS03 Clock Performance against ESA rapids, showing issue with corrupt ephemeris stream in early May</a:t>
            </a:r>
            <a:endParaRPr lang="en-GB" dirty="0"/>
          </a:p>
        </p:txBody>
      </p:sp>
      <p:pic>
        <p:nvPicPr>
          <p:cNvPr id="15" name="Picture 8"/>
          <p:cNvPicPr>
            <a:picLocks noChangeAspect="1" noChangeArrowheads="1"/>
          </p:cNvPicPr>
          <p:nvPr/>
        </p:nvPicPr>
        <p:blipFill>
          <a:blip r:embed="rId3" cstate="print"/>
          <a:srcRect/>
          <a:stretch>
            <a:fillRect/>
          </a:stretch>
        </p:blipFill>
        <p:spPr bwMode="auto">
          <a:xfrm>
            <a:off x="62342" y="1220620"/>
            <a:ext cx="4491789" cy="3589944"/>
          </a:xfrm>
          <a:prstGeom prst="rect">
            <a:avLst/>
          </a:prstGeom>
          <a:noFill/>
          <a:ln w="25400">
            <a:solidFill>
              <a:schemeClr val="accent5">
                <a:lumMod val="50000"/>
              </a:schemeClr>
            </a:solidFill>
            <a:miter lim="800000"/>
            <a:headEnd/>
            <a:tailEnd/>
          </a:ln>
          <a:effectLst/>
        </p:spPr>
      </p:pic>
      <p:pic>
        <p:nvPicPr>
          <p:cNvPr id="18" name="Picture 2" descr="D:\0_Work\ESOC\Presentations\2014Workshop\Posters\RTS\i3c17961GLO.gif"/>
          <p:cNvPicPr>
            <a:picLocks noChangeArrowheads="1"/>
          </p:cNvPicPr>
          <p:nvPr/>
        </p:nvPicPr>
        <p:blipFill>
          <a:blip r:embed="rId4" cstate="print"/>
          <a:srcRect/>
          <a:stretch>
            <a:fillRect/>
          </a:stretch>
        </p:blipFill>
        <p:spPr bwMode="auto">
          <a:xfrm>
            <a:off x="4581750" y="1221911"/>
            <a:ext cx="4492800" cy="3589200"/>
          </a:xfrm>
          <a:prstGeom prst="rect">
            <a:avLst/>
          </a:prstGeom>
          <a:noFill/>
          <a:ln w="25400">
            <a:solidFill>
              <a:srgbClr val="00549F"/>
            </a:solidFill>
          </a:ln>
        </p:spPr>
      </p:pic>
      <p:sp>
        <p:nvSpPr>
          <p:cNvPr id="20" name="Rectangle 19"/>
          <p:cNvSpPr/>
          <p:nvPr/>
        </p:nvSpPr>
        <p:spPr>
          <a:xfrm>
            <a:off x="4583575" y="4889551"/>
            <a:ext cx="4560425" cy="923330"/>
          </a:xfrm>
          <a:prstGeom prst="rect">
            <a:avLst/>
          </a:prstGeom>
        </p:spPr>
        <p:txBody>
          <a:bodyPr wrap="square">
            <a:spAutoFit/>
          </a:bodyPr>
          <a:lstStyle/>
          <a:p>
            <a:r>
              <a:rPr lang="en-GB" dirty="0" smtClean="0">
                <a:ea typeface="Verdana" pitchFamily="34" charset="0"/>
                <a:cs typeface="Verdana" pitchFamily="34" charset="0"/>
              </a:rPr>
              <a:t>IGS03 residuals from ESA rapid daily comparison, showing issue with clock discontinuities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GPS+GLONASS Products</a:t>
            </a:r>
            <a:endParaRPr lang="en-GB" dirty="0" smtClean="0"/>
          </a:p>
        </p:txBody>
      </p:sp>
      <p:sp>
        <p:nvSpPr>
          <p:cNvPr id="11" name="Rectangle 10"/>
          <p:cNvSpPr/>
          <p:nvPr/>
        </p:nvSpPr>
        <p:spPr>
          <a:xfrm>
            <a:off x="60737" y="4887626"/>
            <a:ext cx="4488114" cy="1200329"/>
          </a:xfrm>
          <a:prstGeom prst="rect">
            <a:avLst/>
          </a:prstGeom>
        </p:spPr>
        <p:txBody>
          <a:bodyPr wrap="square">
            <a:spAutoFit/>
          </a:bodyPr>
          <a:lstStyle/>
          <a:p>
            <a:r>
              <a:rPr lang="en-GB" dirty="0" smtClean="0">
                <a:ea typeface="Verdana" pitchFamily="34" charset="0"/>
                <a:cs typeface="Verdana" pitchFamily="34" charset="0"/>
              </a:rPr>
              <a:t>AC and IGS03 Orbit Performance against ESA rapids (corrupt ephemeris stream in early May disrupted CNES and BKG solutions)</a:t>
            </a:r>
            <a:endParaRPr lang="en-GB" dirty="0"/>
          </a:p>
        </p:txBody>
      </p:sp>
      <p:sp>
        <p:nvSpPr>
          <p:cNvPr id="20" name="Rectangle 19"/>
          <p:cNvSpPr/>
          <p:nvPr/>
        </p:nvSpPr>
        <p:spPr>
          <a:xfrm>
            <a:off x="4583575" y="4889551"/>
            <a:ext cx="4560425" cy="1477328"/>
          </a:xfrm>
          <a:prstGeom prst="rect">
            <a:avLst/>
          </a:prstGeom>
        </p:spPr>
        <p:txBody>
          <a:bodyPr wrap="square">
            <a:spAutoFit/>
          </a:bodyPr>
          <a:lstStyle/>
          <a:p>
            <a:r>
              <a:rPr lang="en-GB" dirty="0" smtClean="0">
                <a:ea typeface="Verdana" pitchFamily="34" charset="0"/>
                <a:cs typeface="Verdana" pitchFamily="34" charset="0"/>
              </a:rPr>
              <a:t>Number of 5-minute daily clock samples are an indication of solution availability. The plot indicates the lack of availability in IGS03/BKG solutions (now resolved) </a:t>
            </a:r>
            <a:endParaRPr lang="en-GB" dirty="0"/>
          </a:p>
        </p:txBody>
      </p:sp>
      <p:pic>
        <p:nvPicPr>
          <p:cNvPr id="14" name="Picture 9"/>
          <p:cNvPicPr>
            <a:picLocks noChangeArrowheads="1"/>
          </p:cNvPicPr>
          <p:nvPr/>
        </p:nvPicPr>
        <p:blipFill>
          <a:blip r:embed="rId3" cstate="print"/>
          <a:srcRect/>
          <a:stretch>
            <a:fillRect/>
          </a:stretch>
        </p:blipFill>
        <p:spPr bwMode="auto">
          <a:xfrm>
            <a:off x="91440" y="1199831"/>
            <a:ext cx="4492800" cy="3589200"/>
          </a:xfrm>
          <a:prstGeom prst="rect">
            <a:avLst/>
          </a:prstGeom>
          <a:noFill/>
          <a:ln w="9525">
            <a:noFill/>
            <a:miter lim="800000"/>
            <a:headEnd/>
            <a:tailEnd/>
          </a:ln>
          <a:effectLst/>
        </p:spPr>
      </p:pic>
      <p:pic>
        <p:nvPicPr>
          <p:cNvPr id="16" name="Picture 10"/>
          <p:cNvPicPr>
            <a:picLocks noChangeArrowheads="1"/>
          </p:cNvPicPr>
          <p:nvPr/>
        </p:nvPicPr>
        <p:blipFill>
          <a:blip r:embed="rId4" cstate="print"/>
          <a:srcRect/>
          <a:stretch>
            <a:fillRect/>
          </a:stretch>
        </p:blipFill>
        <p:spPr bwMode="auto">
          <a:xfrm>
            <a:off x="4590240" y="1205466"/>
            <a:ext cx="4492800" cy="358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Conclusions</a:t>
            </a:r>
            <a:endParaRPr lang="en-GB" smtClean="0"/>
          </a:p>
        </p:txBody>
      </p:sp>
      <p:sp>
        <p:nvSpPr>
          <p:cNvPr id="22531" name="Rectangle 3"/>
          <p:cNvSpPr>
            <a:spLocks noGrp="1" noChangeArrowheads="1"/>
          </p:cNvSpPr>
          <p:nvPr>
            <p:ph type="body" idx="1"/>
          </p:nvPr>
        </p:nvSpPr>
        <p:spPr>
          <a:xfrm>
            <a:off x="0" y="1312863"/>
            <a:ext cx="9144000" cy="5287634"/>
          </a:xfrm>
        </p:spPr>
        <p:txBody>
          <a:bodyPr/>
          <a:lstStyle/>
          <a:p>
            <a:r>
              <a:rPr lang="en-US" b="0" dirty="0" smtClean="0"/>
              <a:t>The IGS has provided a continuous, consistent and highly available GPS RTS service  </a:t>
            </a:r>
          </a:p>
          <a:p>
            <a:r>
              <a:rPr lang="en-US" b="0" dirty="0" smtClean="0"/>
              <a:t>A number of issues have been identified and resolved in the GLONASS products</a:t>
            </a:r>
          </a:p>
          <a:p>
            <a:r>
              <a:rPr lang="en-US" b="0" dirty="0" smtClean="0"/>
              <a:t>There is one outstanding issue with the IGS03 GPS+GLONASS combination that has to be resolved before the stream is declared operational</a:t>
            </a:r>
          </a:p>
          <a:p>
            <a:r>
              <a:rPr lang="en-US" b="0" dirty="0" smtClean="0"/>
              <a:t>Number of GLONASS ACs may need to increase for a reliable service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ESOC_OPS-GN">
  <a:themeElements>
    <a:clrScheme name="2_ESOC_OPS-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2_ESOC_OPS-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SOC_OPS-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ESOC_OPS-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2_ESOC_OPS-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ESOC_OPS-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2_ESOC_OPS-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2_ESOC_OPS-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ESOC_OPS-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ESOC_OPS-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ESOC_OPS-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ESOC_OPS-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2_ESOC_OPS-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SOC_OPS-GN">
  <a:themeElements>
    <a:clrScheme name="3_ESOC_OPS-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3_ESOC_OPS-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SOC_OPS-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ESOC_OPS-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3_ESOC_OPS-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ESOC_OPS-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3_ESOC_OPS-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ESOC_OPS-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ESOC_OPS-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ESOC_OPS-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ESOC_OPS-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ESOC_OPS-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ESOC_OPS-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ESOC_OPS-GN</Template>
  <TotalTime>128</TotalTime>
  <Words>445</Words>
  <Application>Microsoft Office PowerPoint</Application>
  <PresentationFormat>On-screen Show (4:3)</PresentationFormat>
  <Paragraphs>45</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2_ESOC_OPS-GN</vt:lpstr>
      <vt:lpstr>3_ESOC_OPS-GN</vt:lpstr>
      <vt:lpstr>  </vt:lpstr>
      <vt:lpstr>Contents</vt:lpstr>
      <vt:lpstr>GPS Products</vt:lpstr>
      <vt:lpstr>GPS Products</vt:lpstr>
      <vt:lpstr>GPS+GLONASS Products</vt:lpstr>
      <vt:lpstr>GPS+GLONASS Products</vt:lpstr>
      <vt:lpstr>GPS+GLONASS Products</vt:lpstr>
      <vt:lpstr>GPS+GLONASS Products</vt:lpstr>
      <vt:lpstr>Conclusions</vt:lpstr>
    </vt:vector>
  </TitlesOfParts>
  <Company>ESA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IGS RTPP Achievements and Challenges</dc:title>
  <dc:creator>cflohrer</dc:creator>
  <cp:lastModifiedBy>Loukis Agrotis</cp:lastModifiedBy>
  <cp:revision>414</cp:revision>
  <dcterms:created xsi:type="dcterms:W3CDTF">2009-07-02T13:25:51Z</dcterms:created>
  <dcterms:modified xsi:type="dcterms:W3CDTF">2014-06-19T14:37:55Z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06/05/2010</vt:lpwstr>
  </property>
  <property fmtid="{D5CDD505-2E9C-101B-9397-08002B2CF9AE}" pid="3" name="location">
    <vt:lpwstr>EGU General Workshop</vt:lpwstr>
  </property>
  <property fmtid="{D5CDD505-2E9C-101B-9397-08002B2CF9AE}" pid="4" name="by">
    <vt:lpwstr>ESOC - IGS RTPP team</vt:lpwstr>
  </property>
</Properties>
</file>