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305"/>
    <a:srgbClr val="005191"/>
    <a:srgbClr val="EC7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64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2707D-6C43-4D7D-9E88-8A110A5497F5}" type="datetimeFigureOut">
              <a:rPr lang="fr-FR" smtClean="0"/>
              <a:t>19/06/2014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331F6-2083-468C-B80B-3650EF24A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2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776"/>
            <a:ext cx="2133600" cy="21602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C0F30202-4819-4CF9-80B5-29105B9CC6A2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6" name="Picture 10" descr="Couv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6859588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-180000" y="2134800"/>
            <a:ext cx="8532000" cy="864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lang="fr-FR" sz="3200" b="1" kern="1200" cap="all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1979613" y="1400400"/>
            <a:ext cx="6337300" cy="2857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lang="fr-FR" sz="1600" b="1" kern="1200" dirty="0" smtClean="0">
                <a:solidFill>
                  <a:srgbClr val="EC7305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>
          <a:xfrm>
            <a:off x="611188" y="3429000"/>
            <a:ext cx="7777162" cy="431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lang="fr-FR" sz="2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980000" y="4276800"/>
            <a:ext cx="6337300" cy="936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lang="fr-FR" sz="1600" b="1" kern="1200" dirty="0" smtClean="0">
                <a:solidFill>
                  <a:srgbClr val="EC7305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8" name="Espace réservé pour une image  17"/>
          <p:cNvSpPr>
            <a:spLocks noGrp="1"/>
          </p:cNvSpPr>
          <p:nvPr>
            <p:ph type="pic" sz="quarter" idx="17"/>
          </p:nvPr>
        </p:nvSpPr>
        <p:spPr>
          <a:xfrm>
            <a:off x="5938341" y="288925"/>
            <a:ext cx="2378075" cy="90805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21" name="Espace réservé pour une image  20"/>
          <p:cNvSpPr>
            <a:spLocks noGrp="1"/>
          </p:cNvSpPr>
          <p:nvPr>
            <p:ph type="pic" sz="quarter" idx="18"/>
          </p:nvPr>
        </p:nvSpPr>
        <p:spPr>
          <a:xfrm>
            <a:off x="6876000" y="5373688"/>
            <a:ext cx="1438275" cy="554037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9"/>
          </p:nvPr>
        </p:nvSpPr>
        <p:spPr>
          <a:xfrm>
            <a:off x="6443663" y="4725144"/>
            <a:ext cx="1873250" cy="50323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>
                <a:solidFill>
                  <a:srgbClr val="00519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4" name="Line 6"/>
          <p:cNvSpPr>
            <a:spLocks noChangeShapeType="1"/>
          </p:cNvSpPr>
          <p:nvPr userDrawn="1"/>
        </p:nvSpPr>
        <p:spPr bwMode="gray">
          <a:xfrm>
            <a:off x="8604250" y="692150"/>
            <a:ext cx="0" cy="5400675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 userDrawn="1"/>
        </p:nvSpPr>
        <p:spPr bwMode="gray">
          <a:xfrm>
            <a:off x="8513763" y="585788"/>
            <a:ext cx="179387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26" name="Line 6"/>
          <p:cNvSpPr>
            <a:spLocks noChangeShapeType="1"/>
          </p:cNvSpPr>
          <p:nvPr userDrawn="1"/>
        </p:nvSpPr>
        <p:spPr bwMode="gray">
          <a:xfrm>
            <a:off x="8604250" y="692150"/>
            <a:ext cx="0" cy="5400675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27" name="Oval 7"/>
          <p:cNvSpPr>
            <a:spLocks noChangeArrowheads="1"/>
          </p:cNvSpPr>
          <p:nvPr userDrawn="1"/>
        </p:nvSpPr>
        <p:spPr bwMode="gray">
          <a:xfrm>
            <a:off x="8513763" y="6053138"/>
            <a:ext cx="179387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7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2C14BEE-B63C-4149-A7E2-D819D12C681E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Line 6"/>
          <p:cNvSpPr>
            <a:spLocks noChangeShapeType="1"/>
          </p:cNvSpPr>
          <p:nvPr userDrawn="1"/>
        </p:nvSpPr>
        <p:spPr bwMode="gray">
          <a:xfrm>
            <a:off x="809625" y="549275"/>
            <a:ext cx="1588" cy="5543550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 rot="16200000">
            <a:off x="-1850231" y="2983707"/>
            <a:ext cx="4464050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4300" b="1" dirty="0">
                <a:solidFill>
                  <a:schemeClr val="tx2"/>
                </a:solidFill>
                <a:latin typeface="Arial" charset="0"/>
                <a:cs typeface="Arial" charset="0"/>
              </a:rPr>
              <a:t>SOMMAIRE</a:t>
            </a:r>
          </a:p>
        </p:txBody>
      </p:sp>
      <p:pic>
        <p:nvPicPr>
          <p:cNvPr id="8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7"/>
          <p:cNvSpPr>
            <a:spLocks noChangeArrowheads="1"/>
          </p:cNvSpPr>
          <p:nvPr userDrawn="1"/>
        </p:nvSpPr>
        <p:spPr bwMode="gray">
          <a:xfrm>
            <a:off x="720725" y="512763"/>
            <a:ext cx="179388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10" name="Oval 7"/>
          <p:cNvSpPr>
            <a:spLocks noChangeArrowheads="1"/>
          </p:cNvSpPr>
          <p:nvPr userDrawn="1"/>
        </p:nvSpPr>
        <p:spPr bwMode="gray">
          <a:xfrm>
            <a:off x="720725" y="5986463"/>
            <a:ext cx="179388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3"/>
          </p:nvPr>
        </p:nvSpPr>
        <p:spPr>
          <a:xfrm>
            <a:off x="1188000" y="1486800"/>
            <a:ext cx="7776488" cy="3672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EC7405"/>
              </a:buClr>
              <a:buSzPct val="80000"/>
              <a:buFont typeface="Wingdings 2" pitchFamily="18" charset="2"/>
              <a:buChar char=""/>
              <a:defRPr sz="2200" b="1" cap="all" baseline="0">
                <a:solidFill>
                  <a:srgbClr val="00519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0099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2D2AFECD-0849-499D-8272-A716B2A1E4A5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Line 6"/>
          <p:cNvSpPr>
            <a:spLocks noChangeShapeType="1"/>
          </p:cNvSpPr>
          <p:nvPr userDrawn="1"/>
        </p:nvSpPr>
        <p:spPr bwMode="gray">
          <a:xfrm rot="5400000">
            <a:off x="4572000" y="-3159125"/>
            <a:ext cx="0" cy="8064500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8" name="Oval 5"/>
          <p:cNvSpPr>
            <a:spLocks noChangeArrowheads="1"/>
          </p:cNvSpPr>
          <p:nvPr userDrawn="1"/>
        </p:nvSpPr>
        <p:spPr bwMode="gray">
          <a:xfrm rot="5400000">
            <a:off x="8459788" y="765175"/>
            <a:ext cx="179388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9" name="Oval 7"/>
          <p:cNvSpPr>
            <a:spLocks noChangeArrowheads="1"/>
          </p:cNvSpPr>
          <p:nvPr userDrawn="1"/>
        </p:nvSpPr>
        <p:spPr bwMode="gray">
          <a:xfrm rot="5400000">
            <a:off x="504825" y="765175"/>
            <a:ext cx="179388" cy="179388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pic>
        <p:nvPicPr>
          <p:cNvPr id="19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ce réservé du contenu 9"/>
          <p:cNvSpPr>
            <a:spLocks noGrp="1"/>
          </p:cNvSpPr>
          <p:nvPr>
            <p:ph sz="quarter" idx="16"/>
          </p:nvPr>
        </p:nvSpPr>
        <p:spPr>
          <a:xfrm>
            <a:off x="539750" y="1340768"/>
            <a:ext cx="8064499" cy="468052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EC7305"/>
                </a:solidFill>
              </a:defRPr>
            </a:lvl1pPr>
            <a:lvl2pPr marL="0" indent="0">
              <a:buNone/>
              <a:defRPr/>
            </a:lvl2pPr>
            <a:lvl3pPr marL="360000" indent="-228600">
              <a:buSzPct val="80000"/>
              <a:buFont typeface="Wingdings 2" pitchFamily="18" charset="2"/>
              <a:buChar char=""/>
              <a:defRPr sz="1800"/>
            </a:lvl3pPr>
            <a:lvl4pPr marL="540000" indent="-228600">
              <a:buFont typeface="Wingdings 2" pitchFamily="18" charset="2"/>
              <a:buChar char="è"/>
              <a:defRPr sz="1600"/>
            </a:lvl4pPr>
            <a:lvl5pPr marL="720000">
              <a:buClr>
                <a:srgbClr val="EC7305"/>
              </a:buCl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428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0000" y="187200"/>
            <a:ext cx="8064000" cy="720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839008C9-EF9F-4D6F-8222-0D02BE38F952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540000" y="1774800"/>
            <a:ext cx="3600000" cy="79010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8" name="Espace réservé du texte 6"/>
          <p:cNvSpPr>
            <a:spLocks noGrp="1"/>
          </p:cNvSpPr>
          <p:nvPr>
            <p:ph type="body" sz="quarter" idx="14"/>
          </p:nvPr>
        </p:nvSpPr>
        <p:spPr>
          <a:xfrm>
            <a:off x="4932040" y="1772816"/>
            <a:ext cx="3600000" cy="79010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 hasCustomPrompt="1"/>
          </p:nvPr>
        </p:nvSpPr>
        <p:spPr>
          <a:xfrm>
            <a:off x="540000" y="2780928"/>
            <a:ext cx="3600000" cy="33123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Deuxième niveau</a:t>
            </a:r>
          </a:p>
          <a:p>
            <a:pPr lvl="0"/>
            <a:r>
              <a:rPr lang="fr-FR" dirty="0" smtClean="0"/>
              <a:t>Troisième niveau</a:t>
            </a:r>
          </a:p>
          <a:p>
            <a:pPr lvl="0"/>
            <a:r>
              <a:rPr lang="fr-FR" dirty="0" smtClean="0"/>
              <a:t>Quatrième niveau</a:t>
            </a:r>
          </a:p>
          <a:p>
            <a:pPr lvl="0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6" hasCustomPrompt="1"/>
          </p:nvPr>
        </p:nvSpPr>
        <p:spPr>
          <a:xfrm>
            <a:off x="4932052" y="2780928"/>
            <a:ext cx="3600000" cy="33123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Deuxième niveau</a:t>
            </a:r>
          </a:p>
          <a:p>
            <a:pPr lvl="0"/>
            <a:r>
              <a:rPr lang="fr-FR" dirty="0" smtClean="0"/>
              <a:t>Troisième niveau</a:t>
            </a:r>
          </a:p>
          <a:p>
            <a:pPr lvl="0"/>
            <a:r>
              <a:rPr lang="fr-FR" dirty="0" smtClean="0"/>
              <a:t>Quatrième niveau</a:t>
            </a:r>
          </a:p>
          <a:p>
            <a:pPr lvl="0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2" name="Line 6"/>
          <p:cNvSpPr>
            <a:spLocks noChangeShapeType="1"/>
          </p:cNvSpPr>
          <p:nvPr userDrawn="1"/>
        </p:nvSpPr>
        <p:spPr bwMode="gray">
          <a:xfrm rot="5400000">
            <a:off x="4572000" y="-3159125"/>
            <a:ext cx="0" cy="8064500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13" name="Oval 5"/>
          <p:cNvSpPr>
            <a:spLocks noChangeArrowheads="1"/>
          </p:cNvSpPr>
          <p:nvPr userDrawn="1"/>
        </p:nvSpPr>
        <p:spPr bwMode="gray">
          <a:xfrm rot="5400000">
            <a:off x="8459788" y="765175"/>
            <a:ext cx="179388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14" name="Oval 7"/>
          <p:cNvSpPr>
            <a:spLocks noChangeArrowheads="1"/>
          </p:cNvSpPr>
          <p:nvPr userDrawn="1"/>
        </p:nvSpPr>
        <p:spPr bwMode="gray">
          <a:xfrm rot="5400000">
            <a:off x="504825" y="765175"/>
            <a:ext cx="179388" cy="179388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pic>
        <p:nvPicPr>
          <p:cNvPr id="15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585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 contenu sans barre H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4FEB20A4-9A1C-40B6-A979-8252A8067390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540000" y="1627200"/>
            <a:ext cx="8064000" cy="79010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2" y="2564904"/>
            <a:ext cx="8064896" cy="33123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Deuxième niveau</a:t>
            </a:r>
          </a:p>
          <a:p>
            <a:pPr lvl="0"/>
            <a:r>
              <a:rPr lang="fr-FR" dirty="0" smtClean="0"/>
              <a:t>Troisième niveau</a:t>
            </a:r>
          </a:p>
          <a:p>
            <a:pPr lvl="0"/>
            <a:r>
              <a:rPr lang="fr-FR" dirty="0" smtClean="0"/>
              <a:t>Quatrième niveau</a:t>
            </a:r>
          </a:p>
          <a:p>
            <a:pPr lvl="0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2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504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 contenu sans barre H et sans pieds de page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540000" y="1627200"/>
            <a:ext cx="8064000" cy="79010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 marL="457200" indent="0" algn="l">
              <a:buNone/>
              <a:defRPr/>
            </a:lvl2pPr>
            <a:lvl3pPr marL="914400" indent="0" algn="l">
              <a:buNone/>
              <a:defRPr/>
            </a:lvl3pPr>
            <a:lvl4pPr marL="1371600" indent="0" algn="l">
              <a:buNone/>
              <a:defRPr/>
            </a:lvl4pPr>
            <a:lvl5pPr marL="1828800" indent="0" algn="l"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2" y="2564904"/>
            <a:ext cx="8064896" cy="33123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 smtClean="0"/>
              <a:t>Deuxième niveau</a:t>
            </a:r>
          </a:p>
          <a:p>
            <a:pPr lvl="0"/>
            <a:r>
              <a:rPr lang="fr-FR" dirty="0" smtClean="0"/>
              <a:t>Troisième niveau</a:t>
            </a:r>
          </a:p>
          <a:p>
            <a:pPr lvl="0"/>
            <a:r>
              <a:rPr lang="fr-FR" dirty="0" smtClean="0"/>
              <a:t>Quatrième niveau</a:t>
            </a:r>
          </a:p>
          <a:p>
            <a:pPr lvl="0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8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1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C450AA58-49EA-4CCD-99B1-1F7C6422E2A5}" type="datetime1">
              <a:rPr lang="fr-FR" smtClean="0"/>
              <a:pPr/>
              <a:t>19/06/2014</a:t>
            </a:fld>
            <a:endParaRPr lang="fr-FR" dirty="0"/>
          </a:p>
        </p:txBody>
      </p:sp>
      <p:sp>
        <p:nvSpPr>
          <p:cNvPr id="1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1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095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 C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5894784" y="6526800"/>
            <a:ext cx="21336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2D2AFECD-0849-499D-8272-A716B2A1E4A5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6526800"/>
            <a:ext cx="5400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0" y="6526800"/>
            <a:ext cx="432000" cy="216000"/>
          </a:xfrm>
          <a:prstGeom prst="rect">
            <a:avLst/>
          </a:prstGeom>
        </p:spPr>
        <p:txBody>
          <a:bodyPr/>
          <a:lstStyle>
            <a:lvl1pPr>
              <a:defRPr lang="fr-FR" sz="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CF0C526-BD89-4144-8E0F-45126FE564D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Line 6"/>
          <p:cNvSpPr>
            <a:spLocks noChangeShapeType="1"/>
          </p:cNvSpPr>
          <p:nvPr userDrawn="1"/>
        </p:nvSpPr>
        <p:spPr bwMode="gray">
          <a:xfrm rot="5400000">
            <a:off x="4572000" y="-3159125"/>
            <a:ext cx="0" cy="8064500"/>
          </a:xfrm>
          <a:prstGeom prst="line">
            <a:avLst/>
          </a:prstGeom>
          <a:noFill/>
          <a:ln w="3175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8" name="Oval 5"/>
          <p:cNvSpPr>
            <a:spLocks noChangeArrowheads="1"/>
          </p:cNvSpPr>
          <p:nvPr userDrawn="1"/>
        </p:nvSpPr>
        <p:spPr bwMode="gray">
          <a:xfrm rot="5400000">
            <a:off x="8459788" y="765175"/>
            <a:ext cx="179388" cy="179387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sp>
        <p:nvSpPr>
          <p:cNvPr id="9" name="Oval 7"/>
          <p:cNvSpPr>
            <a:spLocks noChangeArrowheads="1"/>
          </p:cNvSpPr>
          <p:nvPr userDrawn="1"/>
        </p:nvSpPr>
        <p:spPr bwMode="gray">
          <a:xfrm rot="5400000">
            <a:off x="504825" y="765175"/>
            <a:ext cx="179388" cy="179388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rot="10800000" vert="eaVert" wrap="none" anchor="ctr"/>
          <a:lstStyle/>
          <a:p>
            <a:pPr>
              <a:defRPr/>
            </a:pPr>
            <a:endParaRPr lang="fr-FR">
              <a:latin typeface="Arial" charset="0"/>
              <a:cs typeface="Arial" charset="0"/>
            </a:endParaRPr>
          </a:p>
        </p:txBody>
      </p:sp>
      <p:pic>
        <p:nvPicPr>
          <p:cNvPr id="19" name="Picture 12" descr="su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488238" y="5799138"/>
            <a:ext cx="1655762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78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40000" y="187200"/>
            <a:ext cx="80640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r-FR" dirty="0" smtClean="0"/>
              <a:t>Modifiez les styles du texte du masque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buClr>
                <a:srgbClr val="EC7305"/>
              </a:buClr>
              <a:buSzPct val="80000"/>
              <a:buFont typeface="Wingdings 2" pitchFamily="18" charset="2"/>
              <a:buNone/>
            </a:pPr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60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5" r:id="rId3"/>
    <p:sldLayoutId id="2147483662" r:id="rId4"/>
    <p:sldLayoutId id="2147483663" r:id="rId5"/>
    <p:sldLayoutId id="2147483664" r:id="rId6"/>
    <p:sldLayoutId id="2147483666" r:id="rId7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200" b="1" kern="1200" cap="all" baseline="0">
          <a:solidFill>
            <a:srgbClr val="00519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fr-FR" sz="2000" kern="1200" dirty="0" smtClean="0">
          <a:solidFill>
            <a:srgbClr val="EC7305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ct val="20000"/>
        </a:spcBef>
        <a:buClr>
          <a:srgbClr val="EC7305"/>
        </a:buClr>
        <a:buSzPct val="80000"/>
        <a:buFont typeface="Wingdings 2" pitchFamily="18" charset="2"/>
        <a:buNone/>
        <a:defRPr lang="fr-FR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360000" indent="-228600" algn="l" defTabSz="914400" rtl="0" eaLnBrk="1" latinLnBrk="0" hangingPunct="1">
        <a:spcBef>
          <a:spcPct val="20000"/>
        </a:spcBef>
        <a:buClr>
          <a:srgbClr val="EC7305"/>
        </a:buClr>
        <a:buSzPct val="80000"/>
        <a:buFont typeface="Wingdings 2" pitchFamily="18" charset="2"/>
        <a:buChar char=""/>
        <a:defRPr lang="fr-FR" sz="18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40000" indent="-285750" algn="l" defTabSz="914400" rtl="0" eaLnBrk="1" latinLnBrk="0" hangingPunct="1">
        <a:spcBef>
          <a:spcPct val="20000"/>
        </a:spcBef>
        <a:buClr>
          <a:srgbClr val="EC7305"/>
        </a:buClr>
        <a:buFont typeface="Wingdings 2" pitchFamily="18" charset="2"/>
        <a:buChar char="è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20000" indent="-228600" algn="l" defTabSz="914400" rtl="0" eaLnBrk="1" latinLnBrk="0" hangingPunct="1">
        <a:spcBef>
          <a:spcPct val="20000"/>
        </a:spcBef>
        <a:buClr>
          <a:srgbClr val="EC7305"/>
        </a:buClr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CNES Real-time </a:t>
            </a:r>
            <a:r>
              <a:rPr lang="fr-FR" dirty="0" err="1" smtClean="0"/>
              <a:t>Analysis</a:t>
            </a:r>
            <a:r>
              <a:rPr lang="fr-FR" dirty="0" smtClean="0"/>
              <a:t> center </a:t>
            </a:r>
            <a:r>
              <a:rPr lang="fr-FR" dirty="0" err="1" smtClean="0"/>
              <a:t>Status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2329-252E-4871-8128-B77DBDBC566C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C526-BD89-4144-8E0F-45126FE564DF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sz="quarter" idx="16"/>
          </p:nvPr>
        </p:nvSpPr>
        <p:spPr>
          <a:xfrm>
            <a:off x="467544" y="1124744"/>
            <a:ext cx="8064499" cy="4896544"/>
          </a:xfrm>
        </p:spPr>
        <p:txBody>
          <a:bodyPr>
            <a:normAutofit/>
          </a:bodyPr>
          <a:lstStyle/>
          <a:p>
            <a:pPr lvl="2">
              <a:defRPr/>
            </a:pPr>
            <a:r>
              <a:rPr lang="fr-FR" dirty="0" smtClean="0"/>
              <a:t>Real Time </a:t>
            </a:r>
            <a:r>
              <a:rPr lang="fr-FR" dirty="0" err="1" smtClean="0"/>
              <a:t>analysis</a:t>
            </a:r>
            <a:r>
              <a:rPr lang="fr-FR" dirty="0" smtClean="0"/>
              <a:t> center </a:t>
            </a:r>
            <a:r>
              <a:rPr lang="fr-FR" dirty="0" err="1" smtClean="0"/>
              <a:t>since</a:t>
            </a:r>
            <a:r>
              <a:rPr lang="fr-FR" dirty="0" smtClean="0"/>
              <a:t> 2011</a:t>
            </a:r>
          </a:p>
          <a:p>
            <a:pPr lvl="2">
              <a:defRPr/>
            </a:pPr>
            <a:endParaRPr lang="fr-FR" dirty="0"/>
          </a:p>
          <a:p>
            <a:pPr lvl="2">
              <a:defRPr/>
            </a:pPr>
            <a:r>
              <a:rPr lang="fr-FR" dirty="0" err="1"/>
              <a:t>S</a:t>
            </a:r>
            <a:r>
              <a:rPr lang="fr-FR" dirty="0" err="1" smtClean="0"/>
              <a:t>upported</a:t>
            </a:r>
            <a:r>
              <a:rPr lang="fr-FR" dirty="0" smtClean="0"/>
              <a:t> messages (5 sec </a:t>
            </a:r>
            <a:r>
              <a:rPr lang="fr-FR" dirty="0" err="1" smtClean="0"/>
              <a:t>sampling</a:t>
            </a:r>
            <a:r>
              <a:rPr lang="fr-FR" dirty="0" smtClean="0"/>
              <a:t>)</a:t>
            </a:r>
          </a:p>
          <a:p>
            <a:pPr lvl="3">
              <a:defRPr/>
            </a:pPr>
            <a:r>
              <a:rPr lang="fr-FR" dirty="0" smtClean="0"/>
              <a:t>GPS </a:t>
            </a:r>
            <a:r>
              <a:rPr lang="fr-FR" dirty="0" err="1" smtClean="0"/>
              <a:t>orbits</a:t>
            </a:r>
            <a:r>
              <a:rPr lang="fr-FR" dirty="0" smtClean="0"/>
              <a:t> and </a:t>
            </a:r>
            <a:r>
              <a:rPr lang="fr-FR" dirty="0" err="1" smtClean="0"/>
              <a:t>clocks</a:t>
            </a:r>
            <a:endParaRPr lang="fr-FR" dirty="0" smtClean="0"/>
          </a:p>
          <a:p>
            <a:pPr lvl="4">
              <a:defRPr/>
            </a:pPr>
            <a:r>
              <a:rPr lang="fr-FR" dirty="0" err="1" smtClean="0"/>
              <a:t>Orbits</a:t>
            </a:r>
            <a:r>
              <a:rPr lang="fr-FR" dirty="0" smtClean="0"/>
              <a:t> </a:t>
            </a:r>
            <a:r>
              <a:rPr lang="fr-FR" dirty="0" err="1" smtClean="0"/>
              <a:t>retrieved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sources and </a:t>
            </a:r>
            <a:r>
              <a:rPr lang="fr-FR" dirty="0" err="1" smtClean="0"/>
              <a:t>improved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real-time </a:t>
            </a:r>
            <a:r>
              <a:rPr lang="fr-FR" dirty="0" err="1" smtClean="0"/>
              <a:t>measurements</a:t>
            </a:r>
            <a:endParaRPr lang="fr-FR" dirty="0" smtClean="0"/>
          </a:p>
          <a:p>
            <a:pPr lvl="4">
              <a:defRPr/>
            </a:pPr>
            <a:r>
              <a:rPr lang="fr-FR" dirty="0" err="1" smtClean="0"/>
              <a:t>Orbits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r>
              <a:rPr lang="fr-FR" dirty="0" smtClean="0"/>
              <a:t> </a:t>
            </a:r>
            <a:r>
              <a:rPr lang="fr-FR" dirty="0" err="1" smtClean="0"/>
              <a:t>around</a:t>
            </a:r>
            <a:r>
              <a:rPr lang="fr-FR" dirty="0" smtClean="0"/>
              <a:t> 3 cm</a:t>
            </a:r>
          </a:p>
          <a:p>
            <a:pPr lvl="4">
              <a:defRPr/>
            </a:pPr>
            <a:r>
              <a:rPr lang="fr-FR" dirty="0" err="1" smtClean="0"/>
              <a:t>Clocks</a:t>
            </a:r>
            <a:r>
              <a:rPr lang="fr-FR" dirty="0" smtClean="0"/>
              <a:t> standard </a:t>
            </a:r>
            <a:r>
              <a:rPr lang="fr-FR" dirty="0" err="1" smtClean="0"/>
              <a:t>deviation</a:t>
            </a:r>
            <a:r>
              <a:rPr lang="fr-FR" dirty="0" smtClean="0"/>
              <a:t> </a:t>
            </a:r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0.1 ns</a:t>
            </a:r>
          </a:p>
          <a:p>
            <a:pPr lvl="3">
              <a:defRPr/>
            </a:pPr>
            <a:r>
              <a:rPr lang="fr-FR" dirty="0" err="1" smtClean="0"/>
              <a:t>Glonass</a:t>
            </a:r>
            <a:r>
              <a:rPr lang="fr-FR" dirty="0" smtClean="0"/>
              <a:t> </a:t>
            </a:r>
            <a:r>
              <a:rPr lang="fr-FR" dirty="0" err="1" smtClean="0"/>
              <a:t>orbits</a:t>
            </a:r>
            <a:r>
              <a:rPr lang="fr-FR" dirty="0" smtClean="0"/>
              <a:t> and </a:t>
            </a:r>
            <a:r>
              <a:rPr lang="fr-FR" dirty="0" err="1" smtClean="0"/>
              <a:t>clocks</a:t>
            </a:r>
            <a:endParaRPr lang="fr-FR" dirty="0" smtClean="0"/>
          </a:p>
          <a:p>
            <a:pPr lvl="3">
              <a:defRPr/>
            </a:pPr>
            <a:r>
              <a:rPr lang="fr-FR" dirty="0" smtClean="0"/>
              <a:t>GPS and </a:t>
            </a:r>
            <a:r>
              <a:rPr lang="fr-FR" dirty="0" err="1" smtClean="0"/>
              <a:t>Glonass</a:t>
            </a:r>
            <a:r>
              <a:rPr lang="fr-FR" dirty="0" smtClean="0"/>
              <a:t> code </a:t>
            </a:r>
            <a:r>
              <a:rPr lang="fr-FR" dirty="0" err="1" smtClean="0"/>
              <a:t>biases</a:t>
            </a:r>
            <a:r>
              <a:rPr lang="fr-FR" dirty="0" smtClean="0"/>
              <a:t> (Bern </a:t>
            </a:r>
            <a:r>
              <a:rPr lang="fr-FR" dirty="0" err="1" smtClean="0"/>
              <a:t>DCBs</a:t>
            </a:r>
            <a:r>
              <a:rPr lang="fr-FR" dirty="0" smtClean="0"/>
              <a:t>)</a:t>
            </a:r>
          </a:p>
          <a:p>
            <a:pPr lvl="3">
              <a:defRPr/>
            </a:pPr>
            <a:r>
              <a:rPr lang="fr-FR" dirty="0" smtClean="0"/>
              <a:t>GPS Phase </a:t>
            </a:r>
            <a:r>
              <a:rPr lang="fr-FR" dirty="0" err="1" smtClean="0"/>
              <a:t>biases</a:t>
            </a:r>
            <a:r>
              <a:rPr lang="fr-FR" dirty="0" smtClean="0"/>
              <a:t> for </a:t>
            </a:r>
            <a:r>
              <a:rPr lang="fr-FR" dirty="0" err="1" smtClean="0"/>
              <a:t>ambiguity</a:t>
            </a:r>
            <a:r>
              <a:rPr lang="fr-FR" dirty="0" smtClean="0"/>
              <a:t> </a:t>
            </a:r>
            <a:r>
              <a:rPr lang="fr-FR" dirty="0" err="1" smtClean="0"/>
              <a:t>resolution</a:t>
            </a:r>
            <a:r>
              <a:rPr lang="fr-FR" dirty="0"/>
              <a:t> </a:t>
            </a:r>
            <a:r>
              <a:rPr lang="fr-FR" dirty="0" smtClean="0"/>
              <a:t>on </a:t>
            </a:r>
            <a:r>
              <a:rPr lang="fr-FR" dirty="0" err="1" smtClean="0"/>
              <a:t>isolated</a:t>
            </a:r>
            <a:r>
              <a:rPr lang="fr-FR" dirty="0" smtClean="0"/>
              <a:t> </a:t>
            </a:r>
            <a:r>
              <a:rPr lang="fr-FR" dirty="0" err="1" smtClean="0"/>
              <a:t>receivers</a:t>
            </a:r>
            <a:endParaRPr lang="fr-FR" dirty="0" smtClean="0"/>
          </a:p>
          <a:p>
            <a:pPr marL="131400" lvl="2" indent="0">
              <a:buNone/>
              <a:defRPr/>
            </a:pPr>
            <a:endParaRPr lang="fr-FR" dirty="0" smtClean="0"/>
          </a:p>
          <a:p>
            <a:pPr lvl="2">
              <a:defRPr/>
            </a:pPr>
            <a:r>
              <a:rPr lang="fr-FR" dirty="0" err="1" smtClean="0"/>
              <a:t>Ongoing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endParaRPr lang="fr-FR" dirty="0" smtClean="0"/>
          </a:p>
          <a:p>
            <a:pPr lvl="3">
              <a:defRPr/>
            </a:pPr>
            <a:r>
              <a:rPr lang="fr-FR" dirty="0" smtClean="0"/>
              <a:t>Switch to MSM messages </a:t>
            </a:r>
            <a:r>
              <a:rPr lang="fr-FR" dirty="0" err="1" smtClean="0"/>
              <a:t>thanks</a:t>
            </a:r>
            <a:r>
              <a:rPr lang="fr-FR" dirty="0" smtClean="0"/>
              <a:t> to the MGEX network</a:t>
            </a:r>
          </a:p>
          <a:p>
            <a:pPr lvl="3">
              <a:defRPr/>
            </a:pPr>
            <a:r>
              <a:rPr lang="fr-FR" dirty="0" smtClean="0"/>
              <a:t>L5 phase </a:t>
            </a:r>
            <a:r>
              <a:rPr lang="fr-FR" dirty="0" err="1" smtClean="0"/>
              <a:t>bias</a:t>
            </a:r>
            <a:r>
              <a:rPr lang="fr-FR" dirty="0" smtClean="0"/>
              <a:t> computation for 3-freq </a:t>
            </a:r>
            <a:r>
              <a:rPr lang="fr-FR" dirty="0" err="1" smtClean="0"/>
              <a:t>ambiguity</a:t>
            </a:r>
            <a:r>
              <a:rPr lang="fr-FR" dirty="0" smtClean="0"/>
              <a:t> </a:t>
            </a:r>
            <a:r>
              <a:rPr lang="fr-FR" dirty="0" err="1" smtClean="0"/>
              <a:t>resolution</a:t>
            </a:r>
            <a:r>
              <a:rPr lang="fr-FR" dirty="0" smtClean="0"/>
              <a:t> on blocks </a:t>
            </a:r>
            <a:r>
              <a:rPr lang="fr-FR" dirty="0" smtClean="0"/>
              <a:t>IIF</a:t>
            </a:r>
            <a:endParaRPr lang="fr-FR" dirty="0" smtClean="0"/>
          </a:p>
          <a:p>
            <a:pPr lvl="3">
              <a:defRPr/>
            </a:pPr>
            <a:r>
              <a:rPr lang="fr-FR" dirty="0" smtClean="0"/>
              <a:t>Galileo </a:t>
            </a:r>
            <a:r>
              <a:rPr lang="fr-FR" dirty="0" err="1" smtClean="0"/>
              <a:t>clocks</a:t>
            </a:r>
            <a:r>
              <a:rPr lang="fr-FR" dirty="0" smtClean="0"/>
              <a:t> computation (</a:t>
            </a:r>
            <a:r>
              <a:rPr lang="fr-FR" dirty="0" err="1" smtClean="0"/>
              <a:t>ultra-rapid</a:t>
            </a:r>
            <a:r>
              <a:rPr lang="fr-FR" dirty="0" smtClean="0"/>
              <a:t> </a:t>
            </a:r>
            <a:r>
              <a:rPr lang="fr-FR" dirty="0" err="1" smtClean="0"/>
              <a:t>orbits</a:t>
            </a:r>
            <a:r>
              <a:rPr lang="fr-FR" dirty="0" smtClean="0"/>
              <a:t> </a:t>
            </a:r>
            <a:r>
              <a:rPr lang="fr-FR" dirty="0" err="1" smtClean="0"/>
              <a:t>provided</a:t>
            </a:r>
            <a:r>
              <a:rPr lang="fr-FR" dirty="0" smtClean="0"/>
              <a:t> by DLR for </a:t>
            </a:r>
            <a:r>
              <a:rPr lang="fr-FR" dirty="0" err="1" smtClean="0"/>
              <a:t>preliminary</a:t>
            </a:r>
            <a:r>
              <a:rPr lang="fr-FR" dirty="0" smtClean="0"/>
              <a:t> tests)</a:t>
            </a:r>
          </a:p>
          <a:p>
            <a:pPr lvl="3">
              <a:defRPr/>
            </a:pPr>
            <a:endParaRPr lang="fr-FR" dirty="0" smtClean="0"/>
          </a:p>
          <a:p>
            <a:pPr marL="311400" lvl="3" indent="0">
              <a:buNone/>
              <a:defRPr/>
            </a:pPr>
            <a:endParaRPr lang="fr-FR" dirty="0"/>
          </a:p>
          <a:p>
            <a:pPr lvl="1">
              <a:defRPr/>
            </a:pPr>
            <a:endParaRPr lang="fr-FR" dirty="0" smtClean="0"/>
          </a:p>
          <a:p>
            <a:pPr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8238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Ambiguity</a:t>
            </a:r>
            <a:r>
              <a:rPr lang="fr-FR" dirty="0" smtClean="0"/>
              <a:t> fixing group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D2329-252E-4871-8128-B77DBDBC566C}" type="datetime1">
              <a:rPr lang="fr-FR" smtClean="0"/>
              <a:t>19/06/2014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C526-BD89-4144-8E0F-45126FE564DF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3" name="Espace réservé du contenu 2"/>
          <p:cNvSpPr>
            <a:spLocks noGrp="1"/>
          </p:cNvSpPr>
          <p:nvPr>
            <p:ph sz="quarter" idx="16"/>
          </p:nvPr>
        </p:nvSpPr>
        <p:spPr>
          <a:xfrm>
            <a:off x="470890" y="980728"/>
            <a:ext cx="8064499" cy="5256584"/>
          </a:xfrm>
        </p:spPr>
        <p:txBody>
          <a:bodyPr>
            <a:normAutofit lnSpcReduction="10000"/>
          </a:bodyPr>
          <a:lstStyle/>
          <a:p>
            <a:pPr lvl="2">
              <a:defRPr/>
            </a:pPr>
            <a:r>
              <a:rPr lang="fr-FR" dirty="0" err="1" smtClean="0"/>
              <a:t>Purpose</a:t>
            </a:r>
            <a:r>
              <a:rPr lang="fr-FR" dirty="0" smtClean="0"/>
              <a:t> of the group</a:t>
            </a:r>
          </a:p>
          <a:p>
            <a:pPr lvl="3">
              <a:defRPr/>
            </a:pPr>
            <a:r>
              <a:rPr lang="fr-FR" dirty="0" smtClean="0"/>
              <a:t>To </a:t>
            </a:r>
            <a:r>
              <a:rPr lang="fr-FR" dirty="0" err="1" smtClean="0"/>
              <a:t>participate</a:t>
            </a:r>
            <a:r>
              <a:rPr lang="fr-FR" dirty="0" smtClean="0"/>
              <a:t> in the RTCM </a:t>
            </a:r>
            <a:r>
              <a:rPr lang="fr-FR" dirty="0" err="1" smtClean="0"/>
              <a:t>standardization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for SSR phase </a:t>
            </a:r>
            <a:r>
              <a:rPr lang="fr-FR" dirty="0" err="1" smtClean="0"/>
              <a:t>biases</a:t>
            </a:r>
            <a:r>
              <a:rPr lang="fr-FR" dirty="0" smtClean="0"/>
              <a:t> messages </a:t>
            </a:r>
            <a:r>
              <a:rPr lang="fr-FR" dirty="0" err="1" smtClean="0"/>
              <a:t>from</a:t>
            </a:r>
            <a:r>
              <a:rPr lang="fr-FR" dirty="0" smtClean="0"/>
              <a:t> the IGS point of </a:t>
            </a:r>
            <a:r>
              <a:rPr lang="fr-FR" dirty="0" err="1" smtClean="0"/>
              <a:t>view</a:t>
            </a:r>
            <a:endParaRPr lang="fr-FR" dirty="0" smtClean="0"/>
          </a:p>
          <a:p>
            <a:pPr lvl="3">
              <a:defRPr/>
            </a:pPr>
            <a:r>
              <a:rPr lang="fr-FR" dirty="0" smtClean="0"/>
              <a:t>Geo++ </a:t>
            </a:r>
            <a:r>
              <a:rPr lang="fr-FR" dirty="0" err="1" smtClean="0"/>
              <a:t>is</a:t>
            </a:r>
            <a:r>
              <a:rPr lang="fr-FR" dirty="0" smtClean="0"/>
              <a:t> in charge of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standardization</a:t>
            </a:r>
            <a:endParaRPr lang="fr-FR" dirty="0" smtClean="0"/>
          </a:p>
          <a:p>
            <a:pPr lvl="3">
              <a:defRPr/>
            </a:pPr>
            <a:r>
              <a:rPr lang="fr-FR" dirty="0" smtClean="0"/>
              <a:t>Group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composed</a:t>
            </a:r>
            <a:r>
              <a:rPr lang="fr-FR" dirty="0" smtClean="0"/>
              <a:t> of :</a:t>
            </a:r>
          </a:p>
          <a:p>
            <a:pPr lvl="4">
              <a:defRPr/>
            </a:pPr>
            <a:r>
              <a:rPr lang="fr-FR" dirty="0" smtClean="0"/>
              <a:t>BKG, CNES, CTUP, DLR, ESOC, Geo++, GFZ, </a:t>
            </a:r>
            <a:r>
              <a:rPr lang="fr-FR" dirty="0" err="1" smtClean="0"/>
              <a:t>NrCan</a:t>
            </a:r>
            <a:endParaRPr lang="fr-FR" dirty="0" smtClean="0"/>
          </a:p>
          <a:p>
            <a:pPr lvl="3">
              <a:defRPr/>
            </a:pP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corrections and changes, Geo++ </a:t>
            </a:r>
            <a:r>
              <a:rPr lang="fr-FR" dirty="0" err="1" smtClean="0"/>
              <a:t>issued</a:t>
            </a:r>
            <a:r>
              <a:rPr lang="fr-FR" dirty="0" smtClean="0"/>
              <a:t> </a:t>
            </a:r>
            <a:r>
              <a:rPr lang="fr-FR" dirty="0" smtClean="0"/>
              <a:t>a document in version 6 (final) in May 2014</a:t>
            </a:r>
          </a:p>
          <a:p>
            <a:pPr lvl="1">
              <a:defRPr/>
            </a:pPr>
            <a:endParaRPr lang="fr-FR" dirty="0" smtClean="0"/>
          </a:p>
          <a:p>
            <a:pPr lvl="2">
              <a:defRPr/>
            </a:pPr>
            <a:r>
              <a:rPr lang="fr-FR" dirty="0" smtClean="0"/>
              <a:t>Main </a:t>
            </a:r>
            <a:r>
              <a:rPr lang="fr-FR" dirty="0" err="1" smtClean="0"/>
              <a:t>ingredients</a:t>
            </a:r>
            <a:r>
              <a:rPr lang="fr-FR" dirty="0" smtClean="0"/>
              <a:t> of phase </a:t>
            </a:r>
            <a:r>
              <a:rPr lang="fr-FR" dirty="0" err="1" smtClean="0"/>
              <a:t>biases</a:t>
            </a:r>
            <a:r>
              <a:rPr lang="fr-FR" dirty="0" smtClean="0"/>
              <a:t> messages</a:t>
            </a:r>
            <a:endParaRPr lang="fr-FR" dirty="0"/>
          </a:p>
          <a:p>
            <a:pPr lvl="3">
              <a:defRPr/>
            </a:pPr>
            <a:r>
              <a:rPr lang="fr-FR" dirty="0" smtClean="0"/>
              <a:t>One phase </a:t>
            </a:r>
            <a:r>
              <a:rPr lang="fr-FR" dirty="0" err="1" smtClean="0"/>
              <a:t>bias</a:t>
            </a:r>
            <a:r>
              <a:rPr lang="fr-FR" dirty="0" smtClean="0"/>
              <a:t> per observable (</a:t>
            </a:r>
            <a:r>
              <a:rPr lang="fr-FR" dirty="0" err="1" smtClean="0"/>
              <a:t>same</a:t>
            </a:r>
            <a:r>
              <a:rPr lang="fr-FR" dirty="0" smtClean="0"/>
              <a:t> convention as SSR code </a:t>
            </a:r>
            <a:r>
              <a:rPr lang="fr-FR" dirty="0" err="1" smtClean="0"/>
              <a:t>bias</a:t>
            </a:r>
            <a:r>
              <a:rPr lang="fr-FR" dirty="0" smtClean="0"/>
              <a:t>)</a:t>
            </a:r>
            <a:endParaRPr lang="fr-FR" dirty="0"/>
          </a:p>
          <a:p>
            <a:pPr lvl="3">
              <a:defRPr/>
            </a:pPr>
            <a:r>
              <a:rPr lang="fr-FR" dirty="0" smtClean="0"/>
              <a:t>Satellite </a:t>
            </a:r>
            <a:r>
              <a:rPr lang="fr-FR" dirty="0" err="1" smtClean="0"/>
              <a:t>yaw</a:t>
            </a:r>
            <a:r>
              <a:rPr lang="fr-FR" dirty="0" smtClean="0"/>
              <a:t> information (for </a:t>
            </a:r>
            <a:r>
              <a:rPr lang="fr-FR" dirty="0" err="1" smtClean="0"/>
              <a:t>combinations</a:t>
            </a:r>
            <a:r>
              <a:rPr lang="fr-FR" dirty="0" smtClean="0"/>
              <a:t> of solutions)</a:t>
            </a:r>
            <a:endParaRPr lang="fr-FR" dirty="0"/>
          </a:p>
          <a:p>
            <a:pPr lvl="3">
              <a:defRPr/>
            </a:pPr>
            <a:r>
              <a:rPr lang="fr-FR" dirty="0" err="1" smtClean="0"/>
              <a:t>Continuity</a:t>
            </a:r>
            <a:r>
              <a:rPr lang="fr-FR" dirty="0" smtClean="0"/>
              <a:t> </a:t>
            </a:r>
            <a:r>
              <a:rPr lang="fr-FR" dirty="0" err="1" smtClean="0"/>
              <a:t>indicator</a:t>
            </a:r>
            <a:r>
              <a:rPr lang="fr-FR" dirty="0" smtClean="0"/>
              <a:t> (to reset </a:t>
            </a:r>
            <a:r>
              <a:rPr lang="fr-FR" dirty="0" err="1" smtClean="0"/>
              <a:t>ambiguity</a:t>
            </a:r>
            <a:r>
              <a:rPr lang="fr-FR" dirty="0" smtClean="0"/>
              <a:t> </a:t>
            </a:r>
            <a:r>
              <a:rPr lang="fr-FR" dirty="0" err="1" smtClean="0"/>
              <a:t>vector</a:t>
            </a:r>
            <a:r>
              <a:rPr lang="fr-FR" dirty="0" smtClean="0"/>
              <a:t> at user </a:t>
            </a:r>
            <a:r>
              <a:rPr lang="fr-FR" dirty="0" err="1" smtClean="0"/>
              <a:t>level</a:t>
            </a:r>
            <a:r>
              <a:rPr lang="fr-FR" dirty="0" smtClean="0"/>
              <a:t>)</a:t>
            </a:r>
          </a:p>
          <a:p>
            <a:pPr lvl="3">
              <a:defRPr/>
            </a:pP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indicators</a:t>
            </a:r>
            <a:r>
              <a:rPr lang="fr-FR" dirty="0" smtClean="0"/>
              <a:t> (WL/NL </a:t>
            </a:r>
            <a:r>
              <a:rPr lang="fr-FR" dirty="0" err="1" smtClean="0"/>
              <a:t>integer</a:t>
            </a:r>
            <a:r>
              <a:rPr lang="fr-FR" dirty="0" smtClean="0"/>
              <a:t> </a:t>
            </a:r>
            <a:r>
              <a:rPr lang="fr-FR" dirty="0" err="1" smtClean="0"/>
              <a:t>ambiguity</a:t>
            </a:r>
            <a:r>
              <a:rPr lang="fr-FR" dirty="0" smtClean="0"/>
              <a:t>, dispersive signal)</a:t>
            </a:r>
          </a:p>
          <a:p>
            <a:pPr>
              <a:defRPr/>
            </a:pPr>
            <a:endParaRPr lang="fr-FR" dirty="0"/>
          </a:p>
          <a:p>
            <a:pPr lvl="2">
              <a:defRPr/>
            </a:pPr>
            <a:r>
              <a:rPr lang="fr-FR" dirty="0" smtClean="0"/>
              <a:t>CNES </a:t>
            </a:r>
            <a:r>
              <a:rPr lang="fr-FR" dirty="0" err="1" smtClean="0"/>
              <a:t>computes</a:t>
            </a:r>
            <a:r>
              <a:rPr lang="fr-FR" dirty="0" smtClean="0"/>
              <a:t> and </a:t>
            </a:r>
            <a:r>
              <a:rPr lang="fr-FR" dirty="0" err="1" smtClean="0"/>
              <a:t>generates</a:t>
            </a:r>
            <a:r>
              <a:rPr lang="fr-FR" dirty="0" smtClean="0"/>
              <a:t> phase </a:t>
            </a:r>
            <a:r>
              <a:rPr lang="fr-FR" dirty="0" err="1" smtClean="0"/>
              <a:t>biases</a:t>
            </a:r>
            <a:r>
              <a:rPr lang="fr-FR" dirty="0" smtClean="0"/>
              <a:t> for GPS (</a:t>
            </a:r>
            <a:r>
              <a:rPr lang="fr-FR" dirty="0" err="1" smtClean="0"/>
              <a:t>streams</a:t>
            </a:r>
            <a:r>
              <a:rPr lang="fr-FR" dirty="0" smtClean="0"/>
              <a:t> CLK9x)</a:t>
            </a:r>
          </a:p>
          <a:p>
            <a:pPr lvl="3">
              <a:defRPr/>
            </a:pPr>
            <a:r>
              <a:rPr lang="fr-FR" dirty="0" smtClean="0"/>
              <a:t>IGS mail #6916</a:t>
            </a:r>
          </a:p>
          <a:p>
            <a:pPr lvl="3">
              <a:defRPr/>
            </a:pPr>
            <a:r>
              <a:rPr lang="fr-FR" dirty="0" err="1" smtClean="0"/>
              <a:t>Allows</a:t>
            </a:r>
            <a:r>
              <a:rPr lang="fr-FR" dirty="0" smtClean="0"/>
              <a:t> </a:t>
            </a:r>
            <a:r>
              <a:rPr lang="fr-FR" dirty="0" err="1" smtClean="0"/>
              <a:t>ambiguity</a:t>
            </a:r>
            <a:r>
              <a:rPr lang="fr-FR" dirty="0" smtClean="0"/>
              <a:t> </a:t>
            </a:r>
            <a:r>
              <a:rPr lang="fr-FR" dirty="0" err="1" smtClean="0"/>
              <a:t>resolution</a:t>
            </a:r>
            <a:r>
              <a:rPr lang="fr-FR" dirty="0" smtClean="0"/>
              <a:t> on GPS</a:t>
            </a:r>
          </a:p>
          <a:p>
            <a:pPr lvl="3">
              <a:defRPr/>
            </a:pPr>
            <a:r>
              <a:rPr lang="fr-FR" dirty="0" err="1" smtClean="0"/>
              <a:t>Ongoing</a:t>
            </a:r>
            <a:r>
              <a:rPr lang="fr-FR" dirty="0" smtClean="0"/>
              <a:t> </a:t>
            </a:r>
            <a:r>
              <a:rPr lang="fr-FR" dirty="0" err="1" smtClean="0"/>
              <a:t>encoding</a:t>
            </a:r>
            <a:r>
              <a:rPr lang="fr-FR" dirty="0" smtClean="0"/>
              <a:t>/</a:t>
            </a:r>
            <a:r>
              <a:rPr lang="fr-FR" dirty="0" err="1" smtClean="0"/>
              <a:t>decoding</a:t>
            </a:r>
            <a:r>
              <a:rPr lang="fr-FR" dirty="0" smtClean="0"/>
              <a:t> </a:t>
            </a:r>
            <a:r>
              <a:rPr lang="fr-FR" dirty="0" err="1" smtClean="0"/>
              <a:t>interoperability</a:t>
            </a:r>
            <a:r>
              <a:rPr lang="fr-FR" dirty="0" smtClean="0"/>
              <a:t> </a:t>
            </a:r>
            <a:r>
              <a:rPr lang="fr-FR" dirty="0" smtClean="0"/>
              <a:t>tests </a:t>
            </a:r>
            <a:r>
              <a:rPr lang="fr-FR" dirty="0" err="1" smtClean="0"/>
              <a:t>with</a:t>
            </a:r>
            <a:r>
              <a:rPr lang="fr-FR" dirty="0" smtClean="0"/>
              <a:t> Geo++</a:t>
            </a:r>
          </a:p>
          <a:p>
            <a:pPr lvl="3">
              <a:defRPr/>
            </a:pPr>
            <a:endParaRPr lang="fr-FR" dirty="0"/>
          </a:p>
          <a:p>
            <a:pPr>
              <a:defRPr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6972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QUETTE_POWERPOINT_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MAQUETTE_POWERPOINT_ 2013</Template>
  <TotalTime>150</TotalTime>
  <Words>255</Words>
  <Application>Microsoft Office PowerPoint</Application>
  <PresentationFormat>Affichage à l'écran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MAQUETTE_POWERPOINT_ 2013</vt:lpstr>
      <vt:lpstr>CNES Real-time Analysis center Status</vt:lpstr>
      <vt:lpstr>Ambiguity fixing group</vt:lpstr>
    </vt:vector>
  </TitlesOfParts>
  <Company>CNES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EPO: Point contractuel</dc:title>
  <dc:creator>Laurichesse</dc:creator>
  <cp:lastModifiedBy>Laurichesse</cp:lastModifiedBy>
  <cp:revision>41</cp:revision>
  <dcterms:created xsi:type="dcterms:W3CDTF">2014-01-22T09:34:06Z</dcterms:created>
  <dcterms:modified xsi:type="dcterms:W3CDTF">2014-06-19T13:43:37Z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